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7821" autoAdjust="0"/>
  </p:normalViewPr>
  <p:slideViewPr>
    <p:cSldViewPr snapToGrid="0">
      <p:cViewPr varScale="1">
        <p:scale>
          <a:sx n="70" d="100"/>
          <a:sy n="70" d="100"/>
        </p:scale>
        <p:origin x="282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ry Morgan" userId="f7013fcb51901298" providerId="LiveId" clId="{D49048D8-FC54-460D-B7A9-AE5C3E1521F0}"/>
    <pc:docChg chg="custSel modSld">
      <pc:chgData name="Barry Morgan" userId="f7013fcb51901298" providerId="LiveId" clId="{D49048D8-FC54-460D-B7A9-AE5C3E1521F0}" dt="2026-05-12T18:04:03.088" v="111" actId="20577"/>
      <pc:docMkLst>
        <pc:docMk/>
      </pc:docMkLst>
      <pc:sldChg chg="modNotesTx">
        <pc:chgData name="Barry Morgan" userId="f7013fcb51901298" providerId="LiveId" clId="{D49048D8-FC54-460D-B7A9-AE5C3E1521F0}" dt="2026-05-12T18:04:03.088" v="111" actId="20577"/>
        <pc:sldMkLst>
          <pc:docMk/>
          <pc:sldMk cId="0" sldId="256"/>
        </pc:sldMkLst>
      </pc:sldChg>
      <pc:sldChg chg="modSp mod">
        <pc:chgData name="Barry Morgan" userId="f7013fcb51901298" providerId="LiveId" clId="{D49048D8-FC54-460D-B7A9-AE5C3E1521F0}" dt="2026-05-12T16:21:52.906" v="13" actId="20577"/>
        <pc:sldMkLst>
          <pc:docMk/>
          <pc:sldMk cId="0" sldId="257"/>
        </pc:sldMkLst>
        <pc:spChg chg="mod">
          <ac:chgData name="Barry Morgan" userId="f7013fcb51901298" providerId="LiveId" clId="{D49048D8-FC54-460D-B7A9-AE5C3E1521F0}" dt="2026-05-12T16:21:52.906" v="13" actId="20577"/>
          <ac:spMkLst>
            <pc:docMk/>
            <pc:sldMk cId="0" sldId="257"/>
            <ac:spMk id="12" creationId="{00000000-0000-0000-0000-000000000000}"/>
          </ac:spMkLst>
        </pc:spChg>
      </pc:sldChg>
      <pc:sldChg chg="modSp mod">
        <pc:chgData name="Barry Morgan" userId="f7013fcb51901298" providerId="LiveId" clId="{D49048D8-FC54-460D-B7A9-AE5C3E1521F0}" dt="2026-05-12T16:25:11.199" v="15" actId="6549"/>
        <pc:sldMkLst>
          <pc:docMk/>
          <pc:sldMk cId="0" sldId="258"/>
        </pc:sldMkLst>
        <pc:spChg chg="mod">
          <ac:chgData name="Barry Morgan" userId="f7013fcb51901298" providerId="LiveId" clId="{D49048D8-FC54-460D-B7A9-AE5C3E1521F0}" dt="2026-05-12T16:25:11.199" v="15" actId="6549"/>
          <ac:spMkLst>
            <pc:docMk/>
            <pc:sldMk cId="0" sldId="258"/>
            <ac:spMk id="4" creationId="{00000000-0000-0000-0000-000000000000}"/>
          </ac:spMkLst>
        </pc:spChg>
      </pc:sldChg>
      <pc:sldChg chg="modSp mod">
        <pc:chgData name="Barry Morgan" userId="f7013fcb51901298" providerId="LiveId" clId="{D49048D8-FC54-460D-B7A9-AE5C3E1521F0}" dt="2026-05-12T16:27:38.328" v="110" actId="1036"/>
        <pc:sldMkLst>
          <pc:docMk/>
          <pc:sldMk cId="0" sldId="270"/>
        </pc:sldMkLst>
        <pc:spChg chg="mod">
          <ac:chgData name="Barry Morgan" userId="f7013fcb51901298" providerId="LiveId" clId="{D49048D8-FC54-460D-B7A9-AE5C3E1521F0}" dt="2026-05-12T16:27:38.328" v="110" actId="1036"/>
          <ac:spMkLst>
            <pc:docMk/>
            <pc:sldMk cId="0" sldId="270"/>
            <ac:spMk id="1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9400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1 - TITLE SLIDE
- Greet participants as they join the </a:t>
            </a:r>
            <a:r>
              <a:rPr lang="en-US"/>
              <a:t>Zoom call</a:t>
            </a:r>
          </a:p>
          <a:p>
            <a:endParaRPr lang="en-US" dirty="0"/>
          </a:p>
          <a:p>
            <a:r>
              <a:rPr lang="en-US" dirty="0"/>
              <a:t>- Welcome everyone to the AI Aware Career Readiness Workshop. </a:t>
            </a:r>
            <a:br>
              <a:rPr lang="en-US" dirty="0"/>
            </a:br>
            <a:r>
              <a:rPr lang="en-US" dirty="0"/>
              <a:t>- This presentation is a partnership between Pathfinder Campus and Brighton College.</a:t>
            </a:r>
            <a:br>
              <a:rPr lang="en-US" dirty="0"/>
            </a:br>
            <a:r>
              <a:rPr lang="en-US" dirty="0"/>
              <a:t>
- Thank you to Brighton College for hosting this presentation</a:t>
            </a:r>
            <a:br>
              <a:rPr lang="en-US" dirty="0"/>
            </a:br>
            <a:br>
              <a:rPr lang="en-US" dirty="0"/>
            </a:br>
            <a:r>
              <a:rPr lang="en-US" dirty="0"/>
              <a:t>       Gord and I are instructors at Brighton College </a:t>
            </a:r>
            <a:br>
              <a:rPr lang="en-US" dirty="0"/>
            </a:br>
            <a:r>
              <a:rPr lang="en-US" dirty="0"/>
              <a:t>       Jessica is a former student and recent graduate.   </a:t>
            </a:r>
            <a:br>
              <a:rPr lang="en-US" dirty="0"/>
            </a:br>
            <a:br>
              <a:rPr lang="en-US" dirty="0"/>
            </a:br>
            <a:r>
              <a:rPr lang="en-US" dirty="0"/>
              <a:t>Jessica is unable to join us on camera today, but she is here and we have all been looking forward to this presentation.</a:t>
            </a:r>
          </a:p>
          <a:p>
            <a:r>
              <a:rPr lang="en-US" dirty="0"/>
              <a:t>
- Today’s session will include a practical, hands-on experience - participants will leave with a real career tool they can use TODAY</a:t>
            </a:r>
            <a:br>
              <a:rPr lang="en-US" dirty="0"/>
            </a:br>
            <a:br>
              <a:rPr lang="en-US" dirty="0"/>
            </a:br>
            <a:r>
              <a:rPr lang="en-US" dirty="0"/>
              <a:t>
- Check that everyone can see your screen and hear audio</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10 - THE PERSONAL PROFILE PROMPT
Talking points - Career Compass Foundation Months 1-4:
- "This prompt did not come out of nowhere. It is built on four months of career development work from our Career Compass blog series."
- Month 1 VALUES: Before you can sell yourself, you need to know what drives you. Are you motivated by helping others? By solving problems? By creativity?
- Month 2 STRENGTHS: People are most engaged and successful when they work in their strength zones. Identifying yours gives your career story authenticity.
- Month 3 IDENTITY: Your unique combination of background and experiences is your differentiator. Nobody else has your exact story.
- Month 4 DIRECTION: Clarity on your career goal makes EVERY job search activity more effective.
The Prompt walkthrough:
- Walk through each bracketed section with the group
- "Do not put [strength 1] - think about what you actually do well."
- "Ask yourself: when have I been told I am really good at something?"
TRANSITION: "Let us do this. Open your AI tool of choice. We have 20 minutes."</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12 - HANDS-ON ACTIVITY (20 MINUTES: 1:00-1:20 PM)
FACILITATOR NOTES:
- Paste the prompt text into the Zoom chat NOW so participants can easily copy it
- Tell participants: "Do not overthink Step 1. Start with what comes naturally. You can refine later."
During the activity:
- Give 5-minute and 2-minute warnings
- Encourage participants who finish early to vary the prompt or test different AI tools
Common student challenges:
1. "I do not know what my strengths are" - Ask: "What do friends or coworkers compliment you on?"
2. "The output sounds too formal" - Say: "Add: 'Now rewrite this in a conversational tone'"
3. "I do not have a clear career goal yet" - "That is fine - write 'I am exploring roles in [industry]'"
4. "The AI made up something I did not say" - Teachable moment: edit it out. AI can hallucinate.</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13 - GENERATE &amp; REFINE YOUR RESPONSE
Talking points:
- Use the personal profile you created and prompt you AI assistant to create an About Me Pitch that uses your profile and incorporates the 6 traits of Danny Meyers’ Hospitality Quotient</a:t>
            </a:r>
            <a:br>
              <a:rPr lang="en-US" dirty="0"/>
            </a:br>
            <a:br>
              <a:rPr lang="en-US" dirty="0"/>
            </a:br>
            <a:endParaRPr lang="en-US" dirty="0"/>
          </a:p>
          <a:p>
            <a:r>
              <a:rPr lang="en-US" dirty="0"/>
              <a:t>- Read the 6 elements with the group
- "Notice what is NOT on this list: your age, where you were born, or your weaknesses. This is a FORWARD-looking statement."
- Ideal length: 30-60 seconds spoken = roughly 75-120 words written
- The refinement prompts on the right are real prompts participants can type into their AI tool to improve output
Common coaching moments:
- "It sounds too fancy": Add "Rewrite this more casually, as if I am talking to someone I just met"
- "It is too long": "Make this 60 words or fewer without losing the key points"
- "It does not sound like me": Have them identify one thing that feels off and fix just that element</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14 - APPLICATION &amp; MICRO WIN (1:20-1:25 PM)
Talking points:
- "Take a moment to appreciate what you just built. Five minutes ago this did not exist. Now you have a professional introduction that is uniquely yours."
- "This is what we call a Micro Win - a small, concrete step that moves you forward."
- Encourage participants to SAVE their response right now - screenshot it, copy it to Notes, email it to themselves
- "Do not let this disappear when you close the tab. This is yours."
Optional sharing moment (2-3 minutes):
- Invite 2-3 volunteers to share their "Tell me about yourself" response
- Celebrate each one specifically
- Provide one piece of affirming, specific feedback per share
Transition: "We have a few minutes for questions, and I want to leave you with some key takeaways before we wrap up."</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15 - Q&amp;A &amp; KEY TAKEAWAYS (1:25-1:30 PM)
Common questions to anticipate:
Q: "What is the best AI tool to use?"
A: "The best one is the one you will actually use. Start with ChatGPT or Claude if you are new - they are the most intuitive."
Q: "Will using AI to write my resume get me in trouble?"
A: "Using AI as an assistant to articulate your real experience is accepted practice. Fabricating credentials is not - that is true whether you use AI or not."
Q: "How do I tailor my resume for each job?"
A: "Paste the job description into your AI tool and ask: What keywords should I include in my resume for this role?"
Q: "What if I do not know what career I want yet?"
A: "Start with what you know: your strengths and what you enjoy. The Career Compass Foundation series is a great starting point - pathfindercampus.ca"
Key takeaways: Read through with the group and emphasize #5 - the micro win they just achieved.</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16 - THANK YOU &amp; RESOURCES (Final)
Closing remarks:
- Thank participants genuinely: "You showed up today, you tried something new, and you built something real. That takes courage and curiosity."
- Thank Brighton College for the partnership and for investing in their students career readiness
- Encourage participants to connect:
  - Pathfinder Campus: pathfindercampus.ca - free resources, blog, and community
  - Brighton College Career Centre - for continued support
  - The AI tools listed - keep practicing
Call to action:
- "Use your Tell Me About Yourself response this week. In a practice interview, on LinkedIn, or in your next networking conversation."
- "If you want to go deeper, the full Career Compass Foundation series is live on the Pathfinder Campus website. It is free. It is self-paced."
Go be brilliant. You have got this.</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2 - MEET YOUR FACILITATORS
Introduce yourself and your co-presenter warmly and briefly.
Barry talking points:</a:t>
            </a:r>
            <a:br>
              <a:rPr lang="en-US" dirty="0"/>
            </a:br>
            <a:r>
              <a:rPr lang="en-US" dirty="0"/>
              <a:t>
- We created Pathfinder Campus because we believe every person deserves a coach in their corner - especially when navigating today’s job market.  Finding a job is not getting easier and importantly, once you have a position you will find that in today’s workplace, developing your people skills are more important than ever.  </a:t>
            </a:r>
          </a:p>
          <a:p>
            <a:endParaRPr lang="en-US" dirty="0"/>
          </a:p>
          <a:p>
            <a:r>
              <a:rPr lang="en-US" dirty="0"/>
              <a:t>One of the current trends we are seeing today, is a movement towards less focus on “expertise” and more of what is termed a coaching culture in the workplace.  Harvard Business Research has proven repeatedly that when a coaching culture exists, employee engagement improves, productivity goes up and turnover goes down.  </a:t>
            </a:r>
          </a:p>
          <a:p>
            <a:endParaRPr lang="en-US" dirty="0"/>
          </a:p>
          <a:p>
            <a:r>
              <a:rPr lang="en-US" dirty="0"/>
              <a:t>One of our key objectives at Pathfinder Campus beyond just helping you find the job you want, is to help our members develop the skills needed to be more effective at using a coaching culture to improve their relationships at work and in their personal lives.</a:t>
            </a:r>
          </a:p>
          <a:p>
            <a:r>
              <a:rPr lang="en-US" dirty="0"/>
              <a:t>
Some of you have already taken the “The Career Development in the Age of AI” course that we built specifically to help people like you use AI as a TOOL, not a crutch.  Others have taken business communication with us and several of you have taken Hospitality Management with either myself or Gord.  In this case you have already been introduced to using AI tools to enhance your learning. Today you will experience a piece of that course live and leave with a tool you can actually use, not just in you job search efforts, but also in your career development efforts going forward.
</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3 - ABOUT PATHFINDER CAMPUS
Key talking points:
- Pathfinder Campus was built around a single belief: career development works best when it is coaching-driven, not just content-driven.  Today content is readily available to everyone.  And the more technology provide facts and information the more important it is becoming to learn how to connect with others and develop people skills rather than simply trying to keep up with the machines.  That’s a race you cannot win and in fact is the wrong race altogether.  Think back to the last avatar video you watched.  Now think about a lesson or seminar where the speaker was live.  In most cases the live speaker was more appealing – less slick perhaps but more real.</a:t>
            </a:r>
          </a:p>
          <a:p>
            <a:r>
              <a:rPr lang="en-US" dirty="0"/>
              <a:t>That’s the new reality.  We all are craving more personal connection today and employers need real thinking people in their workplace not just machines.  We need people who help other people develop and grow, and that’s precisely what a coaching culture is. </a:t>
            </a:r>
            <a:br>
              <a:rPr lang="en-US" dirty="0"/>
            </a:br>
            <a:endParaRPr lang="en-US" dirty="0"/>
          </a:p>
          <a:p>
            <a:pPr marL="171450" indent="-171450">
              <a:buFontTx/>
              <a:buChar char="-"/>
            </a:pPr>
            <a:r>
              <a:rPr lang="en-US" dirty="0"/>
              <a:t>At Pathfinder Campus we have a number of educational tools to facilitate this development </a:t>
            </a:r>
            <a:br>
              <a:rPr lang="en-US" dirty="0"/>
            </a:br>
            <a:br>
              <a:rPr lang="en-US" dirty="0"/>
            </a:br>
            <a:r>
              <a:rPr lang="en-US" dirty="0"/>
              <a:t>        1. The Career Compass Blog is a free signature resource available to all members – This blog publishes 3 posts per week and is a structured 12-month journey across three phases of career development: Foundation, Building, and Mastery</a:t>
            </a:r>
          </a:p>
          <a:p>
            <a:pPr marL="0" indent="0">
              <a:buFontTx/>
              <a:buNone/>
            </a:pPr>
            <a:endParaRPr lang="en-US" dirty="0"/>
          </a:p>
          <a:p>
            <a:pPr marL="0" indent="0">
              <a:buFontTx/>
              <a:buNone/>
            </a:pPr>
            <a:r>
              <a:rPr lang="en-US" dirty="0"/>
              <a:t>             2. Every Wed. we host a Zoom Community Meeting at 7:00 PM that’s open to all members where we discus job related issues and work with those attending on a weekly topic geared towards career development
</a:t>
            </a:r>
          </a:p>
          <a:p>
            <a:r>
              <a:rPr lang="en-US" dirty="0"/>
              <a:t>             3. We also offer a Coaches Coaching Coaches asynchronous two semester course on developing a coaching culture in the workplace that provide an opportunity to learn about and actually practice coaching related skills</a:t>
            </a:r>
            <a:br>
              <a:rPr lang="en-US" dirty="0"/>
            </a:br>
            <a:r>
              <a:rPr lang="en-US" dirty="0"/>
              <a:t>
             4. We believe AI is a powerful amplifier of human potential - but only when people know themselves first. </a:t>
            </a:r>
          </a:p>
          <a:p>
            <a:r>
              <a:rPr lang="en-US" dirty="0"/>
              <a:t>                    - Various tool-kits on our website help you increase self-awareness, explore opportunities for growth and develop a wide range of skills with an AI assisted tutor that works with you personally 
Our rationale:
- Research shows that students who receive coaching-style support (not just information) are significantly more likely to act on career advice.  A coaching culture in education uses Socratic teaching methods means by asking "what do YOU think?" before telling students what to do
- This workshop models that: we will not write your profile for you - you will build it yourself with AI as your assistant</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4 - WHY AI MATTERS IN HIRING TODAY
STATISTICS &amp; SOURCES:
- 98% - # of top companies using ATS for screening applications: Jobscan research (2023) confirmed across multiple HR industry reports
- 75% rejection rate: Industry-wide estimate cited by Jobscan, LinkedIn, and HR professionals
- 250+ applications: Glassdoor data on average applications per corporate job posting
- 6-second resume scan: Ladders Eye-Tracking Study (widely cited in career coaching)
Talking points:
- "Let me ask you this – Use the hands up feature in Zoom to raise your hand.   How many of you have applied for a job online and never heard back? That is often the ATS at work.“</a:t>
            </a:r>
            <a:br>
              <a:rPr lang="en-US" dirty="0"/>
            </a:br>
            <a:r>
              <a:rPr lang="en-US" dirty="0"/>
              <a:t>
- The playing field has changed dramatically in the last 3 years. AI did not just enter the hiring process - it is now the GATEKEEPER
- This is not scary - it is empowering IF you know how the system works
- Today we are going to show you how to work WITH the system, not against it
Transition: "So let us look at exactly HOW this screening works..."</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SLIDE 5 - HOW AI SCREENS RESUMES
Talking points:</a:t>
            </a:r>
          </a:p>
          <a:p>
            <a:pPr marL="0" indent="0">
              <a:buFont typeface="Arial" panose="020B0604020202020204" pitchFamily="34" charset="0"/>
              <a:buNone/>
            </a:pPr>
            <a:r>
              <a:rPr lang="en-US" b="1" dirty="0"/>
              <a:t>Let’s walk through each step of the ATS funnel clearly and slowly</a:t>
            </a:r>
          </a:p>
          <a:p>
            <a:pPr marL="171450" lvl="0" indent="-171450">
              <a:buFont typeface="Arial" panose="020B0604020202020204" pitchFamily="34" charset="0"/>
              <a:buChar char="•"/>
            </a:pPr>
            <a:r>
              <a:rPr lang="en-US" dirty="0"/>
              <a:t>Step 1: You need to “think of the ATS like a doorman at a club. The doorman, or gatekeeper, or ATS has a list. If your keywords are not on it, you don’t get in.“</a:t>
            </a:r>
          </a:p>
          <a:p>
            <a:pPr marL="628650" lvl="1" indent="-171450">
              <a:buFont typeface="Arial" panose="020B0604020202020204" pitchFamily="34" charset="0"/>
              <a:buChar char="•"/>
            </a:pPr>
            <a:r>
              <a:rPr lang="en-US" dirty="0"/>
              <a:t>If you want in you have to get on the list.   Good News! – AI can help here   Not So Good News:  Lots of other people are learning how to do this so you need to start if you are going to keep up</a:t>
            </a:r>
          </a:p>
          <a:p>
            <a:pPr marL="171450" indent="-171450">
              <a:buFont typeface="Arial" panose="020B0604020202020204" pitchFamily="34" charset="0"/>
              <a:buChar char="•"/>
            </a:pPr>
            <a:r>
              <a:rPr lang="en-US" dirty="0"/>
              <a:t>Step 2 is crucial: many students use heavily formatted resumes with tables and text boxes. ATS often cannot read these correctly.
Step 3: skills matching is why tailoring your resume to each job posting matters so much- if you don’t apply for THIS SPECIFIC JOB – NOT ANY JOB – BUT THE ONE JOB I POSTED – We’re not talking to you.
Step 4:  most of the applications that fall into the "never heard back" pile were auto-rejected before a human ever sees them</a:t>
            </a:r>
            <a:br>
              <a:rPr lang="en-US" dirty="0"/>
            </a:br>
            <a:endParaRPr lang="en-US" dirty="0"/>
          </a:p>
          <a:p>
            <a:pPr marL="0" indent="0">
              <a:buFont typeface="Arial" panose="020B0604020202020204" pitchFamily="34" charset="0"/>
              <a:buNone/>
            </a:pPr>
            <a:r>
              <a:rPr lang="en-US" dirty="0"/>
              <a:t>
Here’s a few more common ATS mistakes:</a:t>
            </a:r>
          </a:p>
          <a:p>
            <a:pPr marL="171450" indent="-171450">
              <a:buFont typeface="Arial" panose="020B0604020202020204" pitchFamily="34" charset="0"/>
              <a:buChar char="•"/>
            </a:pPr>
            <a:r>
              <a:rPr lang="en-US" dirty="0"/>
              <a:t>Using graphics, headers/footers, or text boxes on your resume (ATS cannot or won’t read them – not like a human)
Generic objective statements with no keywords targeted towards the exact skills and abilities the employer wants
Listing responsibilities instead of achievements – employers are impressed by results you can prove  - What you’ve done more than what you know.  Remember – your resume is not a job history – it’s a sales proposal that needs to speak to the buyer’s needs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SOURCES: Jobscan (2023), Greenhouse Software, LinkedIn Talent Insights Report</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6 - LEARNING OUTCOMES
Talking points:
- "In the next 30 minutes, here is the promise: you will leave with something real and usable."
- Emphasize that this is NOT a lecture - it is a workshop. 60% of the time is hands-on.
- Outcome #5 is the micro-win: by the end of this session, each person will have a tool that can personalize AI responses.
- Ask participants: "Which of these outcomes excites you most?" - this sets up the Zoom poll on the next slide
- Keep this slide brief - 1-2 minutes.</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7 - ZOOM POLL WARMUP
FACILITATOR ACTION: Launch the Zoom Poll BEFORE advancing to this slide.
Talking points after seeing results:</a:t>
            </a:r>
            <a:br>
              <a:rPr lang="en-US" dirty="0"/>
            </a:br>
            <a:r>
              <a:rPr lang="en-US" dirty="0"/>
              <a:t>
- "Fantastic! So, we have a mix of experience levels in the room - perfect.“</a:t>
            </a:r>
            <a:br>
              <a:rPr lang="en-US" dirty="0"/>
            </a:br>
            <a:r>
              <a:rPr lang="en-US" dirty="0"/>
              <a:t>
- If many say, "None yet": "You are in exactly the right place. By the end of today, you will have used one of these tools to build something real.“</a:t>
            </a:r>
            <a:br>
              <a:rPr lang="en-US" dirty="0"/>
            </a:br>
            <a:r>
              <a:rPr lang="en-US" dirty="0"/>
              <a:t>
- If many have used ChatGPT: "Great - some of you already have a head start. Today we will show you how to use it more strategically for your career."
Transition: "Okay - now let us look at HOW to use these tools effectively. Because there is a big difference between a good AI prompt and a not-so-good one..."</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8 - GOOD VS NOT-SO-GOOD PROMPTS
Talking points:
- "The quality of what AI gives you is ENTIRELY dependent on the quality of what you give it to work with“</a:t>
            </a:r>
            <a:br>
              <a:rPr lang="en-US" dirty="0"/>
            </a:br>
            <a:r>
              <a:rPr lang="en-US" dirty="0"/>
              <a:t>
- Analogy: "Prompting AI is like giving directions. 'Take me somewhere nice' vs. 'Take me to the best pizza restaurant within 2km that is open right now and has parking’ – only one of those is likely to get you a useful answer.“</a:t>
            </a:r>
            <a:br>
              <a:rPr lang="en-US" dirty="0"/>
            </a:br>
            <a:r>
              <a:rPr lang="en-US" dirty="0"/>
              <a:t>
- If you want to see this in action you can try in ChatGPT or Claude. Type the bad prompt first and note the generic result. </a:t>
            </a:r>
            <a:br>
              <a:rPr lang="en-US" dirty="0"/>
            </a:br>
            <a:br>
              <a:rPr lang="en-US" dirty="0"/>
            </a:br>
            <a:r>
              <a:rPr lang="en-US" dirty="0"/>
              <a:t>Then type the good prompt and you will see the dramatically better result.</a:t>
            </a:r>
            <a:br>
              <a:rPr lang="en-US" dirty="0"/>
            </a:br>
            <a:r>
              <a:rPr lang="en-US" dirty="0"/>
              <a:t>
- The best framework for a prompt is:  PERSONA + CONTEXT + SKILLS + TARGET + FORMAT = a prompt that works
KEY INSIGHT: The personal profile prompt you will use in today's activity is already designed with this framework built in.
TRANSITION: "But before we dive in, let us talk about using AI responsibly."</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SLIDE 9 - RESPONSIBLE AI USE
Talking points:
- “At Pathfinder Campus, we are big believers in AI as a career tool - but only when it is used responsibly."
- "The goal of today is AI-ENHANCED, not AI-REPLACED. There is a big difference.“</a:t>
            </a:r>
            <a:br>
              <a:rPr lang="en-US" dirty="0"/>
            </a:br>
            <a:r>
              <a:rPr lang="en-US" dirty="0"/>
              <a:t>When you are using AI, remember:</a:t>
            </a:r>
            <a:br>
              <a:rPr lang="en-US" dirty="0"/>
            </a:br>
            <a:r>
              <a:rPr lang="en-US" dirty="0"/>
              <a:t>1. You are the Author – you must be ready to own what you submit.</a:t>
            </a:r>
            <a:br>
              <a:rPr lang="en-US" dirty="0"/>
            </a:br>
            <a:r>
              <a:rPr lang="en-US" dirty="0"/>
              <a:t>2. Fact-Check Everything – AI will guess at a plausible response – if it lacks facts, it makes stuff up.
3. Privacy is important:  All of the popular free-tier AI tools are designed to capture info. </a:t>
            </a:r>
            <a:br>
              <a:rPr lang="en-US" dirty="0"/>
            </a:br>
            <a:r>
              <a:rPr lang="en-US" dirty="0"/>
              <a:t>             - Do not paste in SIN, banking info, or login credentials other personal information you don’t want to be shared.
4. You have a voice: Many students struggle to provide a coherent statement in class but then submit flawless assignments that don’t sound anything like them when the speak. Employers aren’t fooled either.  Authenticity counts: interviewers will meet you in person. If your resume sounds like a Fortune 500 CEO and you have not graduated yet, that mismatch will show.  Just be yourself.  Nothing is more attractive to an employer than an applicant who is authentic.</a:t>
            </a:r>
          </a:p>
          <a:p>
            <a:r>
              <a:rPr lang="en-US" dirty="0"/>
              <a:t>5. Fabrication point: AI can make things up confidently. Never claim a certification you do not have.</a:t>
            </a:r>
          </a:p>
          <a:p>
            <a:r>
              <a:rPr lang="en-US" dirty="0"/>
              <a:t>6. Disclose when required – give credit where credit is due.
Practical guideline:
"A good rule of thumb: if you would be comfortable saying it out loud in an interview, it is fine to put it in the prompt."
TRANSITION: "Okay - you know the WHY, you know the HOW, you know the rules. Now let us get into the activity itself."</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athfindercampus.ca/personal-ai-profile/"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pathfindercampus.ca/personal-ai-profile/about-me-pitch/"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15C38"/>
        </a:solidFill>
        <a:effectLst/>
      </p:bgPr>
    </p:bg>
    <p:spTree>
      <p:nvGrpSpPr>
        <p:cNvPr id="1" name=""/>
        <p:cNvGrpSpPr/>
        <p:nvPr/>
      </p:nvGrpSpPr>
      <p:grpSpPr>
        <a:xfrm>
          <a:off x="0" y="0"/>
          <a:ext cx="0" cy="0"/>
          <a:chOff x="0" y="0"/>
          <a:chExt cx="0" cy="0"/>
        </a:xfrm>
      </p:grpSpPr>
      <p:sp>
        <p:nvSpPr>
          <p:cNvPr id="2" name="Shape 0"/>
          <p:cNvSpPr/>
          <p:nvPr/>
        </p:nvSpPr>
        <p:spPr>
          <a:xfrm>
            <a:off x="5943600" y="0"/>
            <a:ext cx="3200400" cy="5143500"/>
          </a:xfrm>
          <a:prstGeom prst="rect">
            <a:avLst/>
          </a:prstGeom>
          <a:solidFill>
            <a:srgbClr val="028853"/>
          </a:solidFill>
          <a:ln/>
        </p:spPr>
        <p:txBody>
          <a:bodyPr/>
          <a:lstStyle/>
          <a:p>
            <a:endParaRPr lang="en-CA"/>
          </a:p>
        </p:txBody>
      </p:sp>
      <p:sp>
        <p:nvSpPr>
          <p:cNvPr id="3" name="Text 1"/>
          <p:cNvSpPr/>
          <p:nvPr/>
        </p:nvSpPr>
        <p:spPr>
          <a:xfrm>
            <a:off x="411480" y="438912"/>
            <a:ext cx="5303520" cy="292608"/>
          </a:xfrm>
          <a:prstGeom prst="rect">
            <a:avLst/>
          </a:prstGeom>
          <a:noFill/>
          <a:ln/>
        </p:spPr>
        <p:txBody>
          <a:bodyPr wrap="square" lIns="0" tIns="0" rIns="0" bIns="0" rtlCol="0" anchor="ctr"/>
          <a:lstStyle/>
          <a:p>
            <a:pPr marL="0" indent="0">
              <a:buNone/>
            </a:pPr>
            <a:r>
              <a:rPr lang="en-US" sz="1000" b="1" kern="0" spc="200" dirty="0">
                <a:solidFill>
                  <a:srgbClr val="F5C842"/>
                </a:solidFill>
                <a:latin typeface="Calibri" pitchFamily="34" charset="0"/>
                <a:ea typeface="Calibri" pitchFamily="34" charset="-122"/>
                <a:cs typeface="Calibri" pitchFamily="34" charset="-120"/>
              </a:rPr>
              <a:t>CAREER PATHFINDER  -  PATHFINDER CAMPUS</a:t>
            </a:r>
            <a:endParaRPr lang="en-US" sz="1000" dirty="0"/>
          </a:p>
        </p:txBody>
      </p:sp>
      <p:sp>
        <p:nvSpPr>
          <p:cNvPr id="4" name="Text 2"/>
          <p:cNvSpPr/>
          <p:nvPr/>
        </p:nvSpPr>
        <p:spPr>
          <a:xfrm>
            <a:off x="411480" y="777240"/>
            <a:ext cx="5303520" cy="1389888"/>
          </a:xfrm>
          <a:prstGeom prst="rect">
            <a:avLst/>
          </a:prstGeom>
          <a:noFill/>
          <a:ln/>
        </p:spPr>
        <p:txBody>
          <a:bodyPr wrap="square" lIns="0" tIns="0" rIns="0" bIns="0" rtlCol="0" anchor="ctr"/>
          <a:lstStyle/>
          <a:p>
            <a:pPr marL="0" indent="0">
              <a:lnSpc>
                <a:spcPct val="110000"/>
              </a:lnSpc>
              <a:buNone/>
            </a:pPr>
            <a:r>
              <a:rPr lang="en-US" sz="3400" b="1" dirty="0">
                <a:solidFill>
                  <a:srgbClr val="FFFFFF"/>
                </a:solidFill>
                <a:latin typeface="Georgia" pitchFamily="34" charset="0"/>
                <a:ea typeface="Georgia" pitchFamily="34" charset="-122"/>
                <a:cs typeface="Georgia" pitchFamily="34" charset="-120"/>
              </a:rPr>
              <a:t>AI Aware Career</a:t>
            </a:r>
            <a:endParaRPr lang="en-US" sz="3400" dirty="0"/>
          </a:p>
          <a:p>
            <a:pPr marL="0" indent="0">
              <a:lnSpc>
                <a:spcPct val="110000"/>
              </a:lnSpc>
              <a:buNone/>
            </a:pPr>
            <a:r>
              <a:rPr lang="en-US" sz="3400" b="1" dirty="0">
                <a:solidFill>
                  <a:srgbClr val="FFFFFF"/>
                </a:solidFill>
                <a:latin typeface="Georgia" pitchFamily="34" charset="0"/>
                <a:ea typeface="Georgia" pitchFamily="34" charset="-122"/>
                <a:cs typeface="Georgia" pitchFamily="34" charset="-120"/>
              </a:rPr>
              <a:t>Readiness Workshop</a:t>
            </a:r>
            <a:endParaRPr lang="en-US" sz="3400" dirty="0"/>
          </a:p>
        </p:txBody>
      </p:sp>
      <p:sp>
        <p:nvSpPr>
          <p:cNvPr id="5" name="Shape 3"/>
          <p:cNvSpPr/>
          <p:nvPr/>
        </p:nvSpPr>
        <p:spPr>
          <a:xfrm>
            <a:off x="411480" y="2240280"/>
            <a:ext cx="5303520" cy="64008"/>
          </a:xfrm>
          <a:prstGeom prst="rect">
            <a:avLst/>
          </a:prstGeom>
          <a:solidFill>
            <a:srgbClr val="F5C842"/>
          </a:solidFill>
          <a:ln/>
        </p:spPr>
        <p:txBody>
          <a:bodyPr/>
          <a:lstStyle/>
          <a:p>
            <a:endParaRPr lang="en-CA"/>
          </a:p>
        </p:txBody>
      </p:sp>
      <p:sp>
        <p:nvSpPr>
          <p:cNvPr id="6" name="Text 4"/>
          <p:cNvSpPr/>
          <p:nvPr/>
        </p:nvSpPr>
        <p:spPr>
          <a:xfrm>
            <a:off x="411480" y="2340864"/>
            <a:ext cx="5303520" cy="347472"/>
          </a:xfrm>
          <a:prstGeom prst="rect">
            <a:avLst/>
          </a:prstGeom>
          <a:noFill/>
          <a:ln/>
        </p:spPr>
        <p:txBody>
          <a:bodyPr wrap="square" lIns="0" tIns="0" rIns="0" bIns="0" rtlCol="0" anchor="ctr"/>
          <a:lstStyle/>
          <a:p>
            <a:pPr marL="0" indent="0">
              <a:buNone/>
            </a:pPr>
            <a:r>
              <a:rPr lang="en-US" i="1" dirty="0">
                <a:solidFill>
                  <a:srgbClr val="E8F5EF"/>
                </a:solidFill>
                <a:latin typeface="Calibri" pitchFamily="34" charset="0"/>
                <a:ea typeface="Calibri" pitchFamily="34" charset="-122"/>
                <a:cs typeface="Calibri" pitchFamily="34" charset="-120"/>
              </a:rPr>
              <a:t>Building Career-Ready Students for the Age of AI</a:t>
            </a:r>
            <a:endParaRPr lang="en-US" dirty="0"/>
          </a:p>
        </p:txBody>
      </p:sp>
      <p:sp>
        <p:nvSpPr>
          <p:cNvPr id="7" name="Text 5"/>
          <p:cNvSpPr/>
          <p:nvPr/>
        </p:nvSpPr>
        <p:spPr>
          <a:xfrm>
            <a:off x="411480" y="2798064"/>
            <a:ext cx="5303520" cy="274320"/>
          </a:xfrm>
          <a:prstGeom prst="rect">
            <a:avLst/>
          </a:prstGeom>
          <a:noFill/>
          <a:ln/>
        </p:spPr>
        <p:txBody>
          <a:bodyPr wrap="square" lIns="0" tIns="0" rIns="0" bIns="0" rtlCol="0" anchor="ctr"/>
          <a:lstStyle/>
          <a:p>
            <a:pPr marL="0" indent="0">
              <a:buNone/>
            </a:pPr>
            <a:r>
              <a:rPr lang="en-US" sz="1600" dirty="0">
                <a:solidFill>
                  <a:srgbClr val="D0EBE0"/>
                </a:solidFill>
                <a:latin typeface="Calibri" pitchFamily="34" charset="0"/>
                <a:ea typeface="Calibri" pitchFamily="34" charset="-122"/>
                <a:cs typeface="Calibri" pitchFamily="34" charset="-120"/>
              </a:rPr>
              <a:t>Tuesday, May 12, 2026  |  12:30-1:30 PM PST</a:t>
            </a:r>
            <a:endParaRPr lang="en-US" sz="1600" dirty="0"/>
          </a:p>
        </p:txBody>
      </p:sp>
      <p:sp>
        <p:nvSpPr>
          <p:cNvPr id="8" name="Text 6"/>
          <p:cNvSpPr/>
          <p:nvPr/>
        </p:nvSpPr>
        <p:spPr>
          <a:xfrm>
            <a:off x="411480" y="3090672"/>
            <a:ext cx="5303520" cy="274320"/>
          </a:xfrm>
          <a:prstGeom prst="rect">
            <a:avLst/>
          </a:prstGeom>
          <a:noFill/>
          <a:ln/>
        </p:spPr>
        <p:txBody>
          <a:bodyPr wrap="square" lIns="0" tIns="0" rIns="0" bIns="0" rtlCol="0" anchor="ctr"/>
          <a:lstStyle/>
          <a:p>
            <a:pPr marL="0" indent="0">
              <a:buNone/>
            </a:pPr>
            <a:r>
              <a:rPr lang="en-US" sz="1600" dirty="0">
                <a:solidFill>
                  <a:srgbClr val="D0EBE0"/>
                </a:solidFill>
                <a:latin typeface="Calibri" pitchFamily="34" charset="0"/>
                <a:ea typeface="Calibri" pitchFamily="34" charset="-122"/>
                <a:cs typeface="Calibri" pitchFamily="34" charset="-120"/>
              </a:rPr>
              <a:t>Live Zoom Session  |  Brighton College Students &amp; Staff</a:t>
            </a:r>
            <a:endParaRPr lang="en-US" sz="1600" dirty="0"/>
          </a:p>
        </p:txBody>
      </p:sp>
      <p:sp>
        <p:nvSpPr>
          <p:cNvPr id="9" name="Shape 7"/>
          <p:cNvSpPr/>
          <p:nvPr/>
        </p:nvSpPr>
        <p:spPr>
          <a:xfrm>
            <a:off x="6144768" y="411480"/>
            <a:ext cx="2743200" cy="658368"/>
          </a:xfrm>
          <a:prstGeom prst="rect">
            <a:avLst/>
          </a:prstGeom>
          <a:solidFill>
            <a:srgbClr val="FFFFFF"/>
          </a:solidFill>
          <a:ln/>
        </p:spPr>
        <p:txBody>
          <a:bodyPr/>
          <a:lstStyle/>
          <a:p>
            <a:endParaRPr lang="en-CA"/>
          </a:p>
        </p:txBody>
      </p:sp>
      <p:pic>
        <p:nvPicPr>
          <p:cNvPr id="10" name="Image 0" descr="preencoded.png"/>
          <p:cNvPicPr>
            <a:picLocks noChangeAspect="1"/>
          </p:cNvPicPr>
          <p:nvPr/>
        </p:nvPicPr>
        <p:blipFill>
          <a:blip r:embed="rId3"/>
          <a:stretch>
            <a:fillRect/>
          </a:stretch>
        </p:blipFill>
        <p:spPr>
          <a:xfrm>
            <a:off x="6144768" y="411480"/>
            <a:ext cx="2743200" cy="658368"/>
          </a:xfrm>
          <a:prstGeom prst="rect">
            <a:avLst/>
          </a:prstGeom>
        </p:spPr>
      </p:pic>
      <p:sp>
        <p:nvSpPr>
          <p:cNvPr id="11" name="Shape 8"/>
          <p:cNvSpPr/>
          <p:nvPr/>
        </p:nvSpPr>
        <p:spPr>
          <a:xfrm>
            <a:off x="6144768" y="1170432"/>
            <a:ext cx="2743200" cy="54864"/>
          </a:xfrm>
          <a:prstGeom prst="rect">
            <a:avLst/>
          </a:prstGeom>
          <a:solidFill>
            <a:srgbClr val="F5C842"/>
          </a:solidFill>
          <a:ln/>
        </p:spPr>
        <p:txBody>
          <a:bodyPr/>
          <a:lstStyle/>
          <a:p>
            <a:endParaRPr lang="en-CA"/>
          </a:p>
        </p:txBody>
      </p:sp>
      <p:sp>
        <p:nvSpPr>
          <p:cNvPr id="12" name="Text 9"/>
          <p:cNvSpPr/>
          <p:nvPr/>
        </p:nvSpPr>
        <p:spPr>
          <a:xfrm>
            <a:off x="6144768" y="1261872"/>
            <a:ext cx="2743200" cy="347472"/>
          </a:xfrm>
          <a:prstGeom prst="rect">
            <a:avLst/>
          </a:prstGeom>
          <a:noFill/>
          <a:ln/>
        </p:spPr>
        <p:txBody>
          <a:bodyPr wrap="square" lIns="0" tIns="0" rIns="0" bIns="0" rtlCol="0" anchor="ctr"/>
          <a:lstStyle/>
          <a:p>
            <a:pPr marL="0" indent="0" algn="ctr">
              <a:buNone/>
            </a:pPr>
            <a:r>
              <a:rPr lang="en-US" sz="1400" b="1" kern="0" spc="200" dirty="0">
                <a:solidFill>
                  <a:srgbClr val="FFFFFF"/>
                </a:solidFill>
                <a:latin typeface="Calibri" pitchFamily="34" charset="0"/>
                <a:ea typeface="Calibri" pitchFamily="34" charset="-122"/>
                <a:cs typeface="Calibri" pitchFamily="34" charset="-120"/>
              </a:rPr>
              <a:t>PATHFINDER CAMPUS</a:t>
            </a:r>
            <a:endParaRPr lang="en-US" sz="1400" dirty="0"/>
          </a:p>
        </p:txBody>
      </p:sp>
      <p:sp>
        <p:nvSpPr>
          <p:cNvPr id="13" name="Text 10"/>
          <p:cNvSpPr/>
          <p:nvPr/>
        </p:nvSpPr>
        <p:spPr>
          <a:xfrm>
            <a:off x="6144768" y="1627632"/>
            <a:ext cx="2743200" cy="292608"/>
          </a:xfrm>
          <a:prstGeom prst="rect">
            <a:avLst/>
          </a:prstGeom>
          <a:noFill/>
          <a:ln/>
        </p:spPr>
        <p:txBody>
          <a:bodyPr wrap="square" lIns="0" tIns="0" rIns="0" bIns="0" rtlCol="0" anchor="ctr"/>
          <a:lstStyle/>
          <a:p>
            <a:pPr marL="0" indent="0" algn="ctr">
              <a:buNone/>
            </a:pPr>
            <a:r>
              <a:rPr lang="en-US" sz="1100" i="1" dirty="0">
                <a:solidFill>
                  <a:srgbClr val="E8F5EF"/>
                </a:solidFill>
                <a:latin typeface="Calibri" pitchFamily="34" charset="0"/>
                <a:ea typeface="Calibri" pitchFamily="34" charset="-122"/>
                <a:cs typeface="Calibri" pitchFamily="34" charset="-120"/>
              </a:rPr>
              <a:t>Career Development in the Age of AI</a:t>
            </a:r>
            <a:endParaRPr lang="en-US" sz="1100" dirty="0"/>
          </a:p>
        </p:txBody>
      </p:sp>
      <p:sp>
        <p:nvSpPr>
          <p:cNvPr id="14" name="Shape 11"/>
          <p:cNvSpPr/>
          <p:nvPr/>
        </p:nvSpPr>
        <p:spPr>
          <a:xfrm>
            <a:off x="6144768" y="2029968"/>
            <a:ext cx="2743200" cy="1993392"/>
          </a:xfrm>
          <a:prstGeom prst="rect">
            <a:avLst/>
          </a:prstGeom>
          <a:solidFill>
            <a:srgbClr val="1E2D26"/>
          </a:solidFill>
          <a:ln/>
        </p:spPr>
        <p:txBody>
          <a:bodyPr/>
          <a:lstStyle/>
          <a:p>
            <a:endParaRPr lang="en-CA"/>
          </a:p>
        </p:txBody>
      </p:sp>
      <p:sp>
        <p:nvSpPr>
          <p:cNvPr id="15" name="Text 12"/>
          <p:cNvSpPr/>
          <p:nvPr/>
        </p:nvSpPr>
        <p:spPr>
          <a:xfrm>
            <a:off x="6144768" y="2084832"/>
            <a:ext cx="2743200" cy="256032"/>
          </a:xfrm>
          <a:prstGeom prst="rect">
            <a:avLst/>
          </a:prstGeom>
          <a:noFill/>
          <a:ln/>
        </p:spPr>
        <p:txBody>
          <a:bodyPr wrap="square" lIns="0" tIns="0" rIns="0" bIns="0" rtlCol="0" anchor="ctr"/>
          <a:lstStyle/>
          <a:p>
            <a:pPr marL="0" indent="0" algn="ctr">
              <a:buNone/>
            </a:pPr>
            <a:r>
              <a:rPr lang="en-US" sz="700" b="1" kern="0" spc="100" dirty="0">
                <a:solidFill>
                  <a:srgbClr val="F5C842"/>
                </a:solidFill>
                <a:latin typeface="Calibri" pitchFamily="34" charset="0"/>
                <a:ea typeface="Calibri" pitchFamily="34" charset="-122"/>
                <a:cs typeface="Calibri" pitchFamily="34" charset="-120"/>
              </a:rPr>
              <a:t>PATHFINDER CAMPUS COACHING</a:t>
            </a:r>
            <a:endParaRPr lang="en-US" sz="800" dirty="0"/>
          </a:p>
        </p:txBody>
      </p:sp>
      <p:sp>
        <p:nvSpPr>
          <p:cNvPr id="16" name="Text 13"/>
          <p:cNvSpPr/>
          <p:nvPr/>
        </p:nvSpPr>
        <p:spPr>
          <a:xfrm>
            <a:off x="6144768" y="2377440"/>
            <a:ext cx="2743200" cy="274320"/>
          </a:xfrm>
          <a:prstGeom prst="rect">
            <a:avLst/>
          </a:prstGeom>
          <a:noFill/>
          <a:ln/>
        </p:spPr>
        <p:txBody>
          <a:bodyPr wrap="square" lIns="0" tIns="0" rIns="0" bIns="0" rtlCol="0" anchor="ctr"/>
          <a:lstStyle/>
          <a:p>
            <a:pPr marL="0" indent="0" algn="ctr">
              <a:buNone/>
            </a:pPr>
            <a:r>
              <a:rPr lang="en-US" sz="1400" b="1" dirty="0">
                <a:solidFill>
                  <a:srgbClr val="FFFFFF"/>
                </a:solidFill>
                <a:latin typeface="Georgia" pitchFamily="34" charset="0"/>
                <a:ea typeface="Georgia" pitchFamily="34" charset="-122"/>
                <a:cs typeface="Georgia" pitchFamily="34" charset="-120"/>
              </a:rPr>
              <a:t>Barry Morgan</a:t>
            </a:r>
            <a:endParaRPr lang="en-US" sz="1400" dirty="0"/>
          </a:p>
        </p:txBody>
      </p:sp>
      <p:sp>
        <p:nvSpPr>
          <p:cNvPr id="17" name="Text 14"/>
          <p:cNvSpPr/>
          <p:nvPr/>
        </p:nvSpPr>
        <p:spPr>
          <a:xfrm>
            <a:off x="6144768" y="2651760"/>
            <a:ext cx="2743200" cy="201168"/>
          </a:xfrm>
          <a:prstGeom prst="rect">
            <a:avLst/>
          </a:prstGeom>
          <a:noFill/>
          <a:ln/>
        </p:spPr>
        <p:txBody>
          <a:bodyPr wrap="square" lIns="0" tIns="0" rIns="0" bIns="0" rtlCol="0" anchor="ctr"/>
          <a:lstStyle/>
          <a:p>
            <a:pPr marL="0" indent="0" algn="ctr">
              <a:buNone/>
            </a:pPr>
            <a:r>
              <a:rPr lang="en-US" sz="1000" i="1" dirty="0">
                <a:solidFill>
                  <a:srgbClr val="D0EBE0"/>
                </a:solidFill>
                <a:latin typeface="Calibri" pitchFamily="34" charset="0"/>
                <a:ea typeface="Calibri" pitchFamily="34" charset="-122"/>
                <a:cs typeface="Calibri" pitchFamily="34" charset="-120"/>
              </a:rPr>
              <a:t>CEO &amp; Career Development Coach</a:t>
            </a:r>
            <a:endParaRPr lang="en-US" sz="1000" dirty="0"/>
          </a:p>
        </p:txBody>
      </p:sp>
      <p:sp>
        <p:nvSpPr>
          <p:cNvPr id="28" name="Text 26"/>
          <p:cNvSpPr/>
          <p:nvPr/>
        </p:nvSpPr>
        <p:spPr>
          <a:xfrm>
            <a:off x="6144768" y="2926080"/>
            <a:ext cx="2743200" cy="274320"/>
          </a:xfrm>
          <a:prstGeom prst="rect">
            <a:avLst/>
          </a:prstGeom>
          <a:noFill/>
          <a:ln/>
        </p:spPr>
        <p:txBody>
          <a:bodyPr wrap="square" lIns="0" tIns="0" rIns="0" bIns="0" rtlCol="0" anchor="ctr"/>
          <a:lstStyle/>
          <a:p>
            <a:pPr marL="0" indent="0" algn="ctr">
              <a:buNone/>
            </a:pPr>
            <a:r>
              <a:rPr lang="en-US" sz="1400" b="1" dirty="0">
                <a:solidFill>
                  <a:srgbClr val="FFFFFF"/>
                </a:solidFill>
                <a:latin typeface="Georgia" pitchFamily="34" charset="0"/>
                <a:ea typeface="Georgia" pitchFamily="34" charset="-122"/>
                <a:cs typeface="Georgia" pitchFamily="34" charset="-120"/>
              </a:rPr>
              <a:t>Gord Sarkissian</a:t>
            </a:r>
            <a:endParaRPr lang="en-US" sz="1400" dirty="0"/>
          </a:p>
        </p:txBody>
      </p:sp>
      <p:sp>
        <p:nvSpPr>
          <p:cNvPr id="29" name="Text 27"/>
          <p:cNvSpPr/>
          <p:nvPr/>
        </p:nvSpPr>
        <p:spPr>
          <a:xfrm>
            <a:off x="6144768" y="3200400"/>
            <a:ext cx="2743200" cy="201168"/>
          </a:xfrm>
          <a:prstGeom prst="rect">
            <a:avLst/>
          </a:prstGeom>
          <a:noFill/>
          <a:ln/>
        </p:spPr>
        <p:txBody>
          <a:bodyPr wrap="square" lIns="0" tIns="0" rIns="0" bIns="0" rtlCol="0" anchor="ctr"/>
          <a:lstStyle/>
          <a:p>
            <a:pPr marL="0" indent="0" algn="ctr">
              <a:buNone/>
            </a:pPr>
            <a:r>
              <a:rPr lang="en-US" sz="1000" i="1" dirty="0">
                <a:solidFill>
                  <a:srgbClr val="D0EBE0"/>
                </a:solidFill>
                <a:latin typeface="Calibri" pitchFamily="34" charset="0"/>
                <a:ea typeface="Calibri" pitchFamily="34" charset="-122"/>
                <a:cs typeface="Calibri" pitchFamily="34" charset="-120"/>
              </a:rPr>
              <a:t>Senior Coach</a:t>
            </a:r>
            <a:endParaRPr lang="en-US" sz="1000" dirty="0"/>
          </a:p>
        </p:txBody>
      </p:sp>
      <p:sp>
        <p:nvSpPr>
          <p:cNvPr id="18" name="Text 15"/>
          <p:cNvSpPr/>
          <p:nvPr/>
        </p:nvSpPr>
        <p:spPr>
          <a:xfrm>
            <a:off x="6144768" y="3474720"/>
            <a:ext cx="2743200" cy="274320"/>
          </a:xfrm>
          <a:prstGeom prst="rect">
            <a:avLst/>
          </a:prstGeom>
          <a:noFill/>
          <a:ln/>
        </p:spPr>
        <p:txBody>
          <a:bodyPr wrap="square" lIns="0" tIns="0" rIns="0" bIns="0" rtlCol="0" anchor="ctr"/>
          <a:lstStyle/>
          <a:p>
            <a:pPr marL="0" indent="0" algn="ctr">
              <a:buNone/>
            </a:pPr>
            <a:r>
              <a:rPr lang="en-US" sz="1400" b="1" dirty="0">
                <a:solidFill>
                  <a:srgbClr val="FFFFFF"/>
                </a:solidFill>
                <a:latin typeface="Georgia" pitchFamily="34" charset="0"/>
                <a:ea typeface="Georgia" pitchFamily="34" charset="-122"/>
                <a:cs typeface="Georgia" pitchFamily="34" charset="-120"/>
              </a:rPr>
              <a:t>Jessica Lock</a:t>
            </a:r>
            <a:endParaRPr lang="en-US" sz="1400" dirty="0"/>
          </a:p>
        </p:txBody>
      </p:sp>
      <p:sp>
        <p:nvSpPr>
          <p:cNvPr id="19" name="Text 16"/>
          <p:cNvSpPr/>
          <p:nvPr/>
        </p:nvSpPr>
        <p:spPr>
          <a:xfrm>
            <a:off x="6144768" y="3749040"/>
            <a:ext cx="2743200" cy="201168"/>
          </a:xfrm>
          <a:prstGeom prst="rect">
            <a:avLst/>
          </a:prstGeom>
          <a:noFill/>
          <a:ln/>
        </p:spPr>
        <p:txBody>
          <a:bodyPr wrap="square" lIns="0" tIns="0" rIns="0" bIns="0" rtlCol="0" anchor="ctr"/>
          <a:lstStyle/>
          <a:p>
            <a:pPr marL="0" indent="0" algn="ctr">
              <a:buNone/>
            </a:pPr>
            <a:r>
              <a:rPr lang="en-US" sz="1000" i="1" dirty="0">
                <a:solidFill>
                  <a:srgbClr val="D0EBE0"/>
                </a:solidFill>
                <a:latin typeface="Calibri" pitchFamily="34" charset="0"/>
                <a:ea typeface="Calibri" pitchFamily="34" charset="-122"/>
                <a:cs typeface="Calibri" pitchFamily="34" charset="-120"/>
              </a:rPr>
              <a:t>Communication Director / Career Development Coach</a:t>
            </a:r>
            <a:endParaRPr lang="en-US" sz="1000" dirty="0"/>
          </a:p>
        </p:txBody>
      </p:sp>
      <p:sp>
        <p:nvSpPr>
          <p:cNvPr id="20" name="Text 17"/>
          <p:cNvSpPr/>
          <p:nvPr/>
        </p:nvSpPr>
        <p:spPr>
          <a:xfrm>
            <a:off x="411480" y="4754880"/>
            <a:ext cx="5303520" cy="274320"/>
          </a:xfrm>
          <a:prstGeom prst="rect">
            <a:avLst/>
          </a:prstGeom>
          <a:noFill/>
          <a:ln/>
        </p:spPr>
        <p:txBody>
          <a:bodyPr wrap="square" lIns="0" tIns="0" rIns="0" bIns="0" rtlCol="0" anchor="ctr"/>
          <a:lstStyle/>
          <a:p>
            <a:pPr marL="0" indent="0">
              <a:buNone/>
            </a:pPr>
            <a:r>
              <a:rPr lang="en-US" sz="1000" i="1" dirty="0">
                <a:solidFill>
                  <a:srgbClr val="D0EBE0"/>
                </a:solidFill>
                <a:latin typeface="Calibri" pitchFamily="34" charset="0"/>
                <a:ea typeface="Calibri" pitchFamily="34" charset="-122"/>
                <a:cs typeface="Calibri" pitchFamily="34" charset="-120"/>
              </a:rPr>
              <a:t>Better Training. Brighter Future. Brighton College.   Note: This presentation was created using Claude.</a:t>
            </a: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411480" y="137160"/>
            <a:ext cx="2103120" cy="274320"/>
          </a:xfrm>
          <a:prstGeom prst="roundRect">
            <a:avLst>
              <a:gd name="adj" fmla="val 16667"/>
            </a:avLst>
          </a:prstGeom>
          <a:solidFill>
            <a:srgbClr val="028853"/>
          </a:solidFill>
          <a:ln/>
        </p:spPr>
        <p:txBody>
          <a:bodyPr/>
          <a:lstStyle/>
          <a:p>
            <a:endParaRPr lang="en-CA"/>
          </a:p>
        </p:txBody>
      </p:sp>
      <p:sp>
        <p:nvSpPr>
          <p:cNvPr id="3" name="Text 1"/>
          <p:cNvSpPr/>
          <p:nvPr/>
        </p:nvSpPr>
        <p:spPr>
          <a:xfrm>
            <a:off x="411480" y="137160"/>
            <a:ext cx="2103120" cy="274320"/>
          </a:xfrm>
          <a:prstGeom prst="rect">
            <a:avLst/>
          </a:prstGeom>
          <a:noFill/>
          <a:ln/>
        </p:spPr>
        <p:txBody>
          <a:bodyPr wrap="square" lIns="0" tIns="0" rIns="0" bIns="0" rtlCol="0" anchor="ctr"/>
          <a:lstStyle/>
          <a:p>
            <a:pPr marL="0" indent="0" algn="ctr">
              <a:buNone/>
            </a:pPr>
            <a:r>
              <a:rPr lang="en-US" sz="850" b="1" kern="0" spc="150" dirty="0">
                <a:solidFill>
                  <a:srgbClr val="FFFFFF"/>
                </a:solidFill>
                <a:latin typeface="Calibri" pitchFamily="34" charset="0"/>
                <a:ea typeface="Calibri" pitchFamily="34" charset="-122"/>
                <a:cs typeface="Calibri" pitchFamily="34" charset="-120"/>
              </a:rPr>
              <a:t>CAREER COMPASS CONNECTION</a:t>
            </a:r>
            <a:endParaRPr lang="en-US" sz="850" dirty="0"/>
          </a:p>
        </p:txBody>
      </p:sp>
      <p:sp>
        <p:nvSpPr>
          <p:cNvPr id="4" name="Text 2"/>
          <p:cNvSpPr/>
          <p:nvPr/>
        </p:nvSpPr>
        <p:spPr>
          <a:xfrm>
            <a:off x="411480" y="475488"/>
            <a:ext cx="8321040" cy="438912"/>
          </a:xfrm>
          <a:prstGeom prst="rect">
            <a:avLst/>
          </a:prstGeom>
          <a:noFill/>
          <a:ln/>
        </p:spPr>
        <p:txBody>
          <a:bodyPr wrap="square" lIns="0" tIns="0" rIns="0" bIns="0" rtlCol="0" anchor="ctr"/>
          <a:lstStyle/>
          <a:p>
            <a:pPr marL="0" indent="0">
              <a:buNone/>
            </a:pPr>
            <a:r>
              <a:rPr lang="en-US" sz="2800" b="1" dirty="0">
                <a:solidFill>
                  <a:srgbClr val="1E2D26"/>
                </a:solidFill>
                <a:latin typeface="Georgia" pitchFamily="34" charset="0"/>
                <a:ea typeface="Georgia" pitchFamily="34" charset="-122"/>
                <a:cs typeface="Georgia" pitchFamily="34" charset="-120"/>
              </a:rPr>
              <a:t>The Personal Profile Prompt</a:t>
            </a:r>
            <a:endParaRPr lang="en-US" sz="2800" dirty="0"/>
          </a:p>
        </p:txBody>
      </p:sp>
      <p:sp>
        <p:nvSpPr>
          <p:cNvPr id="5" name="Text 3"/>
          <p:cNvSpPr/>
          <p:nvPr/>
        </p:nvSpPr>
        <p:spPr>
          <a:xfrm>
            <a:off x="411480" y="932688"/>
            <a:ext cx="8321040" cy="274320"/>
          </a:xfrm>
          <a:prstGeom prst="rect">
            <a:avLst/>
          </a:prstGeom>
          <a:noFill/>
          <a:ln/>
        </p:spPr>
        <p:txBody>
          <a:bodyPr wrap="square" lIns="0" tIns="0" rIns="0" bIns="0" rtlCol="0" anchor="ctr"/>
          <a:lstStyle/>
          <a:p>
            <a:pPr marL="0" indent="0">
              <a:buNone/>
            </a:pPr>
            <a:r>
              <a:rPr lang="en-US" sz="1000" i="1" dirty="0">
                <a:solidFill>
                  <a:srgbClr val="4A6B5A"/>
                </a:solidFill>
                <a:latin typeface="Calibri" pitchFamily="34" charset="0"/>
                <a:ea typeface="Calibri" pitchFamily="34" charset="-122"/>
                <a:cs typeface="Calibri" pitchFamily="34" charset="-120"/>
              </a:rPr>
              <a:t>From the Career Development in the Age of AI course - Career Compass Foundation Months 1-4</a:t>
            </a:r>
            <a:endParaRPr lang="en-US" sz="1000" dirty="0"/>
          </a:p>
        </p:txBody>
      </p:sp>
      <p:sp>
        <p:nvSpPr>
          <p:cNvPr id="6" name="Shape 4"/>
          <p:cNvSpPr/>
          <p:nvPr/>
        </p:nvSpPr>
        <p:spPr>
          <a:xfrm>
            <a:off x="411480" y="1280160"/>
            <a:ext cx="1965960" cy="1444752"/>
          </a:xfrm>
          <a:prstGeom prst="rect">
            <a:avLst/>
          </a:prstGeom>
          <a:solidFill>
            <a:srgbClr val="028853"/>
          </a:solidFill>
          <a:ln/>
          <a:effectLst>
            <a:outerShdw blurRad="63500" dist="25400" dir="8100000" algn="bl" rotWithShape="0">
              <a:srgbClr val="000000">
                <a:alpha val="10000"/>
              </a:srgbClr>
            </a:outerShdw>
          </a:effectLst>
        </p:spPr>
        <p:txBody>
          <a:bodyPr/>
          <a:lstStyle/>
          <a:p>
            <a:endParaRPr lang="en-CA"/>
          </a:p>
        </p:txBody>
      </p:sp>
      <p:sp>
        <p:nvSpPr>
          <p:cNvPr id="7" name="Shape 5"/>
          <p:cNvSpPr/>
          <p:nvPr/>
        </p:nvSpPr>
        <p:spPr>
          <a:xfrm>
            <a:off x="411480" y="1280160"/>
            <a:ext cx="1965960" cy="54864"/>
          </a:xfrm>
          <a:prstGeom prst="rect">
            <a:avLst/>
          </a:prstGeom>
          <a:solidFill>
            <a:srgbClr val="F5C842"/>
          </a:solidFill>
          <a:ln/>
        </p:spPr>
        <p:txBody>
          <a:bodyPr/>
          <a:lstStyle/>
          <a:p>
            <a:endParaRPr lang="en-CA"/>
          </a:p>
        </p:txBody>
      </p:sp>
      <p:sp>
        <p:nvSpPr>
          <p:cNvPr id="8" name="Text 6"/>
          <p:cNvSpPr/>
          <p:nvPr/>
        </p:nvSpPr>
        <p:spPr>
          <a:xfrm>
            <a:off x="484632" y="1371600"/>
            <a:ext cx="1828800" cy="274320"/>
          </a:xfrm>
          <a:prstGeom prst="rect">
            <a:avLst/>
          </a:prstGeom>
          <a:noFill/>
          <a:ln/>
        </p:spPr>
        <p:txBody>
          <a:bodyPr wrap="square" lIns="0" tIns="0" rIns="0" bIns="0" rtlCol="0" anchor="ctr"/>
          <a:lstStyle/>
          <a:p>
            <a:pPr marL="0" indent="0" algn="ctr">
              <a:buNone/>
            </a:pPr>
            <a:r>
              <a:rPr lang="en-US" sz="950" b="1" kern="0" spc="100" dirty="0">
                <a:solidFill>
                  <a:srgbClr val="F5C842"/>
                </a:solidFill>
                <a:latin typeface="Calibri" pitchFamily="34" charset="0"/>
                <a:ea typeface="Calibri" pitchFamily="34" charset="-122"/>
                <a:cs typeface="Calibri" pitchFamily="34" charset="-120"/>
              </a:rPr>
              <a:t>M 1</a:t>
            </a:r>
            <a:endParaRPr lang="en-US" sz="950" dirty="0"/>
          </a:p>
        </p:txBody>
      </p:sp>
      <p:sp>
        <p:nvSpPr>
          <p:cNvPr id="9" name="Text 7"/>
          <p:cNvSpPr/>
          <p:nvPr/>
        </p:nvSpPr>
        <p:spPr>
          <a:xfrm>
            <a:off x="484632" y="1664208"/>
            <a:ext cx="1828800" cy="347472"/>
          </a:xfrm>
          <a:prstGeom prst="rect">
            <a:avLst/>
          </a:prstGeom>
          <a:noFill/>
          <a:ln/>
        </p:spPr>
        <p:txBody>
          <a:bodyPr wrap="square" lIns="0" tIns="0" rIns="0" bIns="0" rtlCol="0" anchor="ctr"/>
          <a:lstStyle/>
          <a:p>
            <a:pPr marL="0" indent="0" algn="ctr">
              <a:buNone/>
            </a:pPr>
            <a:r>
              <a:rPr lang="en-US" sz="1700" b="1" dirty="0">
                <a:solidFill>
                  <a:srgbClr val="FFFFFF"/>
                </a:solidFill>
                <a:latin typeface="Georgia" pitchFamily="34" charset="0"/>
                <a:ea typeface="Georgia" pitchFamily="34" charset="-122"/>
                <a:cs typeface="Georgia" pitchFamily="34" charset="-120"/>
              </a:rPr>
              <a:t>Values</a:t>
            </a:r>
            <a:endParaRPr lang="en-US" sz="1700" dirty="0"/>
          </a:p>
        </p:txBody>
      </p:sp>
      <p:sp>
        <p:nvSpPr>
          <p:cNvPr id="10" name="Shape 8"/>
          <p:cNvSpPr/>
          <p:nvPr/>
        </p:nvSpPr>
        <p:spPr>
          <a:xfrm>
            <a:off x="548640" y="2029968"/>
            <a:ext cx="1691640" cy="18288"/>
          </a:xfrm>
          <a:prstGeom prst="rect">
            <a:avLst/>
          </a:prstGeom>
          <a:solidFill>
            <a:srgbClr val="FFFFFF"/>
          </a:solidFill>
          <a:ln/>
        </p:spPr>
        <p:txBody>
          <a:bodyPr/>
          <a:lstStyle/>
          <a:p>
            <a:endParaRPr lang="en-CA"/>
          </a:p>
        </p:txBody>
      </p:sp>
      <p:sp>
        <p:nvSpPr>
          <p:cNvPr id="11" name="Text 9"/>
          <p:cNvSpPr/>
          <p:nvPr/>
        </p:nvSpPr>
        <p:spPr>
          <a:xfrm>
            <a:off x="484632" y="2084832"/>
            <a:ext cx="1828800" cy="566928"/>
          </a:xfrm>
          <a:prstGeom prst="rect">
            <a:avLst/>
          </a:prstGeom>
          <a:noFill/>
          <a:ln/>
        </p:spPr>
        <p:txBody>
          <a:bodyPr wrap="square" lIns="0" tIns="0" rIns="0" bIns="0" rtlCol="0" anchor="t"/>
          <a:lstStyle/>
          <a:p>
            <a:pPr marL="0" indent="0" algn="ctr">
              <a:buNone/>
            </a:pPr>
            <a:r>
              <a:rPr lang="en-US" sz="850" dirty="0">
                <a:solidFill>
                  <a:srgbClr val="E8F5EF"/>
                </a:solidFill>
                <a:latin typeface="Calibri" pitchFamily="34" charset="0"/>
                <a:ea typeface="Calibri" pitchFamily="34" charset="-122"/>
                <a:cs typeface="Calibri" pitchFamily="34" charset="-120"/>
              </a:rPr>
              <a:t>What matters most to you? Your values are the compass that guides your career choices.</a:t>
            </a:r>
            <a:endParaRPr lang="en-US" sz="850" dirty="0"/>
          </a:p>
        </p:txBody>
      </p:sp>
      <p:sp>
        <p:nvSpPr>
          <p:cNvPr id="12" name="Shape 10"/>
          <p:cNvSpPr/>
          <p:nvPr/>
        </p:nvSpPr>
        <p:spPr>
          <a:xfrm>
            <a:off x="2514600" y="1280160"/>
            <a:ext cx="1965960" cy="1444752"/>
          </a:xfrm>
          <a:prstGeom prst="rect">
            <a:avLst/>
          </a:prstGeom>
          <a:solidFill>
            <a:srgbClr val="015C38"/>
          </a:solidFill>
          <a:ln/>
          <a:effectLst>
            <a:outerShdw blurRad="63500" dist="25400" dir="8100000" algn="bl" rotWithShape="0">
              <a:srgbClr val="000000">
                <a:alpha val="10000"/>
              </a:srgbClr>
            </a:outerShdw>
          </a:effectLst>
        </p:spPr>
        <p:txBody>
          <a:bodyPr/>
          <a:lstStyle/>
          <a:p>
            <a:endParaRPr lang="en-CA"/>
          </a:p>
        </p:txBody>
      </p:sp>
      <p:sp>
        <p:nvSpPr>
          <p:cNvPr id="13" name="Shape 11"/>
          <p:cNvSpPr/>
          <p:nvPr/>
        </p:nvSpPr>
        <p:spPr>
          <a:xfrm>
            <a:off x="2514600" y="1280160"/>
            <a:ext cx="1965960" cy="54864"/>
          </a:xfrm>
          <a:prstGeom prst="rect">
            <a:avLst/>
          </a:prstGeom>
          <a:solidFill>
            <a:srgbClr val="F5C842"/>
          </a:solidFill>
          <a:ln/>
        </p:spPr>
        <p:txBody>
          <a:bodyPr/>
          <a:lstStyle/>
          <a:p>
            <a:endParaRPr lang="en-CA"/>
          </a:p>
        </p:txBody>
      </p:sp>
      <p:sp>
        <p:nvSpPr>
          <p:cNvPr id="14" name="Text 12"/>
          <p:cNvSpPr/>
          <p:nvPr/>
        </p:nvSpPr>
        <p:spPr>
          <a:xfrm>
            <a:off x="2587752" y="1371600"/>
            <a:ext cx="1828800" cy="274320"/>
          </a:xfrm>
          <a:prstGeom prst="rect">
            <a:avLst/>
          </a:prstGeom>
          <a:noFill/>
          <a:ln/>
        </p:spPr>
        <p:txBody>
          <a:bodyPr wrap="square" lIns="0" tIns="0" rIns="0" bIns="0" rtlCol="0" anchor="ctr"/>
          <a:lstStyle/>
          <a:p>
            <a:pPr marL="0" indent="0" algn="ctr">
              <a:buNone/>
            </a:pPr>
            <a:r>
              <a:rPr lang="en-US" sz="950" b="1" kern="0" spc="100" dirty="0">
                <a:solidFill>
                  <a:srgbClr val="F5C842"/>
                </a:solidFill>
                <a:latin typeface="Calibri" pitchFamily="34" charset="0"/>
                <a:ea typeface="Calibri" pitchFamily="34" charset="-122"/>
                <a:cs typeface="Calibri" pitchFamily="34" charset="-120"/>
              </a:rPr>
              <a:t>M 2</a:t>
            </a:r>
            <a:endParaRPr lang="en-US" sz="950" dirty="0"/>
          </a:p>
        </p:txBody>
      </p:sp>
      <p:sp>
        <p:nvSpPr>
          <p:cNvPr id="15" name="Text 13"/>
          <p:cNvSpPr/>
          <p:nvPr/>
        </p:nvSpPr>
        <p:spPr>
          <a:xfrm>
            <a:off x="2587752" y="1664208"/>
            <a:ext cx="1828800" cy="347472"/>
          </a:xfrm>
          <a:prstGeom prst="rect">
            <a:avLst/>
          </a:prstGeom>
          <a:noFill/>
          <a:ln/>
        </p:spPr>
        <p:txBody>
          <a:bodyPr wrap="square" lIns="0" tIns="0" rIns="0" bIns="0" rtlCol="0" anchor="ctr"/>
          <a:lstStyle/>
          <a:p>
            <a:pPr marL="0" indent="0" algn="ctr">
              <a:buNone/>
            </a:pPr>
            <a:r>
              <a:rPr lang="en-US" sz="1700" b="1" dirty="0">
                <a:solidFill>
                  <a:srgbClr val="FFFFFF"/>
                </a:solidFill>
                <a:latin typeface="Georgia" pitchFamily="34" charset="0"/>
                <a:ea typeface="Georgia" pitchFamily="34" charset="-122"/>
                <a:cs typeface="Georgia" pitchFamily="34" charset="-120"/>
              </a:rPr>
              <a:t>Strengths</a:t>
            </a:r>
            <a:endParaRPr lang="en-US" sz="1700" dirty="0"/>
          </a:p>
        </p:txBody>
      </p:sp>
      <p:sp>
        <p:nvSpPr>
          <p:cNvPr id="16" name="Shape 14"/>
          <p:cNvSpPr/>
          <p:nvPr/>
        </p:nvSpPr>
        <p:spPr>
          <a:xfrm>
            <a:off x="2651760" y="2029968"/>
            <a:ext cx="1691640" cy="18288"/>
          </a:xfrm>
          <a:prstGeom prst="rect">
            <a:avLst/>
          </a:prstGeom>
          <a:solidFill>
            <a:srgbClr val="FFFFFF"/>
          </a:solidFill>
          <a:ln/>
        </p:spPr>
        <p:txBody>
          <a:bodyPr/>
          <a:lstStyle/>
          <a:p>
            <a:endParaRPr lang="en-CA"/>
          </a:p>
        </p:txBody>
      </p:sp>
      <p:sp>
        <p:nvSpPr>
          <p:cNvPr id="17" name="Text 15"/>
          <p:cNvSpPr/>
          <p:nvPr/>
        </p:nvSpPr>
        <p:spPr>
          <a:xfrm>
            <a:off x="2587752" y="2084832"/>
            <a:ext cx="1828800" cy="566928"/>
          </a:xfrm>
          <a:prstGeom prst="rect">
            <a:avLst/>
          </a:prstGeom>
          <a:noFill/>
          <a:ln/>
        </p:spPr>
        <p:txBody>
          <a:bodyPr wrap="square" lIns="0" tIns="0" rIns="0" bIns="0" rtlCol="0" anchor="t"/>
          <a:lstStyle/>
          <a:p>
            <a:pPr marL="0" indent="0" algn="ctr">
              <a:buNone/>
            </a:pPr>
            <a:r>
              <a:rPr lang="en-US" sz="850" dirty="0">
                <a:solidFill>
                  <a:srgbClr val="E8F5EF"/>
                </a:solidFill>
                <a:latin typeface="Calibri" pitchFamily="34" charset="0"/>
                <a:ea typeface="Calibri" pitchFamily="34" charset="-122"/>
                <a:cs typeface="Calibri" pitchFamily="34" charset="-120"/>
              </a:rPr>
              <a:t>What do you naturally do well? Your strengths are your competitive advantage in any role.</a:t>
            </a:r>
            <a:endParaRPr lang="en-US" sz="850" dirty="0"/>
          </a:p>
        </p:txBody>
      </p:sp>
      <p:sp>
        <p:nvSpPr>
          <p:cNvPr id="18" name="Shape 16"/>
          <p:cNvSpPr/>
          <p:nvPr/>
        </p:nvSpPr>
        <p:spPr>
          <a:xfrm>
            <a:off x="4617720" y="1280160"/>
            <a:ext cx="1965960" cy="1444752"/>
          </a:xfrm>
          <a:prstGeom prst="rect">
            <a:avLst/>
          </a:prstGeom>
          <a:solidFill>
            <a:srgbClr val="028853"/>
          </a:solidFill>
          <a:ln/>
          <a:effectLst>
            <a:outerShdw blurRad="63500" dist="25400" dir="8100000" algn="bl" rotWithShape="0">
              <a:srgbClr val="000000">
                <a:alpha val="10000"/>
              </a:srgbClr>
            </a:outerShdw>
          </a:effectLst>
        </p:spPr>
        <p:txBody>
          <a:bodyPr/>
          <a:lstStyle/>
          <a:p>
            <a:endParaRPr lang="en-CA"/>
          </a:p>
        </p:txBody>
      </p:sp>
      <p:sp>
        <p:nvSpPr>
          <p:cNvPr id="19" name="Shape 17"/>
          <p:cNvSpPr/>
          <p:nvPr/>
        </p:nvSpPr>
        <p:spPr>
          <a:xfrm>
            <a:off x="4617720" y="1280160"/>
            <a:ext cx="1965960" cy="54864"/>
          </a:xfrm>
          <a:prstGeom prst="rect">
            <a:avLst/>
          </a:prstGeom>
          <a:solidFill>
            <a:srgbClr val="F5C842"/>
          </a:solidFill>
          <a:ln/>
        </p:spPr>
        <p:txBody>
          <a:bodyPr/>
          <a:lstStyle/>
          <a:p>
            <a:endParaRPr lang="en-CA"/>
          </a:p>
        </p:txBody>
      </p:sp>
      <p:sp>
        <p:nvSpPr>
          <p:cNvPr id="20" name="Text 18"/>
          <p:cNvSpPr/>
          <p:nvPr/>
        </p:nvSpPr>
        <p:spPr>
          <a:xfrm>
            <a:off x="4690872" y="1371600"/>
            <a:ext cx="1828800" cy="274320"/>
          </a:xfrm>
          <a:prstGeom prst="rect">
            <a:avLst/>
          </a:prstGeom>
          <a:noFill/>
          <a:ln/>
        </p:spPr>
        <p:txBody>
          <a:bodyPr wrap="square" lIns="0" tIns="0" rIns="0" bIns="0" rtlCol="0" anchor="ctr"/>
          <a:lstStyle/>
          <a:p>
            <a:pPr marL="0" indent="0" algn="ctr">
              <a:buNone/>
            </a:pPr>
            <a:r>
              <a:rPr lang="en-US" sz="950" b="1" kern="0" spc="100" dirty="0">
                <a:solidFill>
                  <a:srgbClr val="F5C842"/>
                </a:solidFill>
                <a:latin typeface="Calibri" pitchFamily="34" charset="0"/>
                <a:ea typeface="Calibri" pitchFamily="34" charset="-122"/>
                <a:cs typeface="Calibri" pitchFamily="34" charset="-120"/>
              </a:rPr>
              <a:t>M 3</a:t>
            </a:r>
            <a:endParaRPr lang="en-US" sz="950" dirty="0"/>
          </a:p>
        </p:txBody>
      </p:sp>
      <p:sp>
        <p:nvSpPr>
          <p:cNvPr id="21" name="Text 19"/>
          <p:cNvSpPr/>
          <p:nvPr/>
        </p:nvSpPr>
        <p:spPr>
          <a:xfrm>
            <a:off x="4690872" y="1664208"/>
            <a:ext cx="1828800" cy="347472"/>
          </a:xfrm>
          <a:prstGeom prst="rect">
            <a:avLst/>
          </a:prstGeom>
          <a:noFill/>
          <a:ln/>
        </p:spPr>
        <p:txBody>
          <a:bodyPr wrap="square" lIns="0" tIns="0" rIns="0" bIns="0" rtlCol="0" anchor="ctr"/>
          <a:lstStyle/>
          <a:p>
            <a:pPr marL="0" indent="0" algn="ctr">
              <a:buNone/>
            </a:pPr>
            <a:r>
              <a:rPr lang="en-US" sz="1700" b="1" dirty="0">
                <a:solidFill>
                  <a:srgbClr val="FFFFFF"/>
                </a:solidFill>
                <a:latin typeface="Georgia" pitchFamily="34" charset="0"/>
                <a:ea typeface="Georgia" pitchFamily="34" charset="-122"/>
                <a:cs typeface="Georgia" pitchFamily="34" charset="-120"/>
              </a:rPr>
              <a:t>Identity</a:t>
            </a:r>
            <a:endParaRPr lang="en-US" sz="1700" dirty="0"/>
          </a:p>
        </p:txBody>
      </p:sp>
      <p:sp>
        <p:nvSpPr>
          <p:cNvPr id="22" name="Shape 20"/>
          <p:cNvSpPr/>
          <p:nvPr/>
        </p:nvSpPr>
        <p:spPr>
          <a:xfrm>
            <a:off x="4754880" y="2029968"/>
            <a:ext cx="1691640" cy="18288"/>
          </a:xfrm>
          <a:prstGeom prst="rect">
            <a:avLst/>
          </a:prstGeom>
          <a:solidFill>
            <a:srgbClr val="FFFFFF"/>
          </a:solidFill>
          <a:ln/>
        </p:spPr>
        <p:txBody>
          <a:bodyPr/>
          <a:lstStyle/>
          <a:p>
            <a:endParaRPr lang="en-CA"/>
          </a:p>
        </p:txBody>
      </p:sp>
      <p:sp>
        <p:nvSpPr>
          <p:cNvPr id="23" name="Text 21"/>
          <p:cNvSpPr/>
          <p:nvPr/>
        </p:nvSpPr>
        <p:spPr>
          <a:xfrm>
            <a:off x="4690872" y="2084832"/>
            <a:ext cx="1828800" cy="566928"/>
          </a:xfrm>
          <a:prstGeom prst="rect">
            <a:avLst/>
          </a:prstGeom>
          <a:noFill/>
          <a:ln/>
        </p:spPr>
        <p:txBody>
          <a:bodyPr wrap="square" lIns="0" tIns="0" rIns="0" bIns="0" rtlCol="0" anchor="t"/>
          <a:lstStyle/>
          <a:p>
            <a:pPr marL="0" indent="0" algn="ctr">
              <a:buNone/>
            </a:pPr>
            <a:r>
              <a:rPr lang="en-US" sz="850" dirty="0">
                <a:solidFill>
                  <a:srgbClr val="E8F5EF"/>
                </a:solidFill>
                <a:latin typeface="Calibri" pitchFamily="34" charset="0"/>
                <a:ea typeface="Calibri" pitchFamily="34" charset="-122"/>
                <a:cs typeface="Calibri" pitchFamily="34" charset="-120"/>
              </a:rPr>
              <a:t>What is your story? Your unique background and experiences are assets, not just facts.</a:t>
            </a:r>
            <a:endParaRPr lang="en-US" sz="850" dirty="0"/>
          </a:p>
        </p:txBody>
      </p:sp>
      <p:sp>
        <p:nvSpPr>
          <p:cNvPr id="24" name="Shape 22"/>
          <p:cNvSpPr/>
          <p:nvPr/>
        </p:nvSpPr>
        <p:spPr>
          <a:xfrm>
            <a:off x="6720840" y="1280160"/>
            <a:ext cx="1965960" cy="1444752"/>
          </a:xfrm>
          <a:prstGeom prst="rect">
            <a:avLst/>
          </a:prstGeom>
          <a:solidFill>
            <a:srgbClr val="015C38"/>
          </a:solidFill>
          <a:ln/>
          <a:effectLst>
            <a:outerShdw blurRad="63500" dist="25400" dir="8100000" algn="bl" rotWithShape="0">
              <a:srgbClr val="000000">
                <a:alpha val="10000"/>
              </a:srgbClr>
            </a:outerShdw>
          </a:effectLst>
        </p:spPr>
        <p:txBody>
          <a:bodyPr/>
          <a:lstStyle/>
          <a:p>
            <a:endParaRPr lang="en-CA"/>
          </a:p>
        </p:txBody>
      </p:sp>
      <p:sp>
        <p:nvSpPr>
          <p:cNvPr id="25" name="Shape 23"/>
          <p:cNvSpPr/>
          <p:nvPr/>
        </p:nvSpPr>
        <p:spPr>
          <a:xfrm>
            <a:off x="6720840" y="1280160"/>
            <a:ext cx="1965960" cy="54864"/>
          </a:xfrm>
          <a:prstGeom prst="rect">
            <a:avLst/>
          </a:prstGeom>
          <a:solidFill>
            <a:srgbClr val="F5C842"/>
          </a:solidFill>
          <a:ln/>
        </p:spPr>
        <p:txBody>
          <a:bodyPr/>
          <a:lstStyle/>
          <a:p>
            <a:endParaRPr lang="en-CA"/>
          </a:p>
        </p:txBody>
      </p:sp>
      <p:sp>
        <p:nvSpPr>
          <p:cNvPr id="26" name="Text 24"/>
          <p:cNvSpPr/>
          <p:nvPr/>
        </p:nvSpPr>
        <p:spPr>
          <a:xfrm>
            <a:off x="6793992" y="1371600"/>
            <a:ext cx="1828800" cy="274320"/>
          </a:xfrm>
          <a:prstGeom prst="rect">
            <a:avLst/>
          </a:prstGeom>
          <a:noFill/>
          <a:ln/>
        </p:spPr>
        <p:txBody>
          <a:bodyPr wrap="square" lIns="0" tIns="0" rIns="0" bIns="0" rtlCol="0" anchor="ctr"/>
          <a:lstStyle/>
          <a:p>
            <a:pPr marL="0" indent="0" algn="ctr">
              <a:buNone/>
            </a:pPr>
            <a:r>
              <a:rPr lang="en-US" sz="950" b="1" kern="0" spc="100" dirty="0">
                <a:solidFill>
                  <a:srgbClr val="F5C842"/>
                </a:solidFill>
                <a:latin typeface="Calibri" pitchFamily="34" charset="0"/>
                <a:ea typeface="Calibri" pitchFamily="34" charset="-122"/>
                <a:cs typeface="Calibri" pitchFamily="34" charset="-120"/>
              </a:rPr>
              <a:t>M 4</a:t>
            </a:r>
            <a:endParaRPr lang="en-US" sz="950" dirty="0"/>
          </a:p>
        </p:txBody>
      </p:sp>
      <p:sp>
        <p:nvSpPr>
          <p:cNvPr id="27" name="Text 25"/>
          <p:cNvSpPr/>
          <p:nvPr/>
        </p:nvSpPr>
        <p:spPr>
          <a:xfrm>
            <a:off x="6793992" y="1664208"/>
            <a:ext cx="1828800" cy="347472"/>
          </a:xfrm>
          <a:prstGeom prst="rect">
            <a:avLst/>
          </a:prstGeom>
          <a:noFill/>
          <a:ln/>
        </p:spPr>
        <p:txBody>
          <a:bodyPr wrap="square" lIns="0" tIns="0" rIns="0" bIns="0" rtlCol="0" anchor="ctr"/>
          <a:lstStyle/>
          <a:p>
            <a:pPr marL="0" indent="0" algn="ctr">
              <a:buNone/>
            </a:pPr>
            <a:r>
              <a:rPr lang="en-US" sz="1700" b="1" dirty="0">
                <a:solidFill>
                  <a:srgbClr val="FFFFFF"/>
                </a:solidFill>
                <a:latin typeface="Georgia" pitchFamily="34" charset="0"/>
                <a:ea typeface="Georgia" pitchFamily="34" charset="-122"/>
                <a:cs typeface="Georgia" pitchFamily="34" charset="-120"/>
              </a:rPr>
              <a:t>Direction</a:t>
            </a:r>
            <a:endParaRPr lang="en-US" sz="1700" dirty="0"/>
          </a:p>
        </p:txBody>
      </p:sp>
      <p:sp>
        <p:nvSpPr>
          <p:cNvPr id="28" name="Shape 26"/>
          <p:cNvSpPr/>
          <p:nvPr/>
        </p:nvSpPr>
        <p:spPr>
          <a:xfrm>
            <a:off x="6858000" y="2029968"/>
            <a:ext cx="1691640" cy="18288"/>
          </a:xfrm>
          <a:prstGeom prst="rect">
            <a:avLst/>
          </a:prstGeom>
          <a:solidFill>
            <a:srgbClr val="FFFFFF"/>
          </a:solidFill>
          <a:ln/>
        </p:spPr>
        <p:txBody>
          <a:bodyPr/>
          <a:lstStyle/>
          <a:p>
            <a:endParaRPr lang="en-CA"/>
          </a:p>
        </p:txBody>
      </p:sp>
      <p:sp>
        <p:nvSpPr>
          <p:cNvPr id="29" name="Text 27"/>
          <p:cNvSpPr/>
          <p:nvPr/>
        </p:nvSpPr>
        <p:spPr>
          <a:xfrm>
            <a:off x="6793992" y="2084832"/>
            <a:ext cx="1828800" cy="566928"/>
          </a:xfrm>
          <a:prstGeom prst="rect">
            <a:avLst/>
          </a:prstGeom>
          <a:noFill/>
          <a:ln/>
        </p:spPr>
        <p:txBody>
          <a:bodyPr wrap="square" lIns="0" tIns="0" rIns="0" bIns="0" rtlCol="0" anchor="t"/>
          <a:lstStyle/>
          <a:p>
            <a:pPr marL="0" indent="0" algn="ctr">
              <a:buNone/>
            </a:pPr>
            <a:r>
              <a:rPr lang="en-US" sz="850" dirty="0">
                <a:solidFill>
                  <a:srgbClr val="E8F5EF"/>
                </a:solidFill>
                <a:latin typeface="Calibri" pitchFamily="34" charset="0"/>
                <a:ea typeface="Calibri" pitchFamily="34" charset="-122"/>
                <a:cs typeface="Calibri" pitchFamily="34" charset="-120"/>
              </a:rPr>
              <a:t>Where are you going? Clarity on your career goal makes every application stronger.</a:t>
            </a:r>
            <a:endParaRPr lang="en-US" sz="850" dirty="0"/>
          </a:p>
        </p:txBody>
      </p:sp>
      <p:sp>
        <p:nvSpPr>
          <p:cNvPr id="30" name="Shape 28"/>
          <p:cNvSpPr/>
          <p:nvPr/>
        </p:nvSpPr>
        <p:spPr>
          <a:xfrm>
            <a:off x="411480" y="2807208"/>
            <a:ext cx="8321040" cy="274320"/>
          </a:xfrm>
          <a:prstGeom prst="rect">
            <a:avLst/>
          </a:prstGeom>
          <a:solidFill>
            <a:srgbClr val="E8F5EF"/>
          </a:solidFill>
          <a:ln/>
        </p:spPr>
        <p:txBody>
          <a:bodyPr/>
          <a:lstStyle/>
          <a:p>
            <a:endParaRPr lang="en-CA"/>
          </a:p>
        </p:txBody>
      </p:sp>
      <p:sp>
        <p:nvSpPr>
          <p:cNvPr id="31" name="Text 29"/>
          <p:cNvSpPr/>
          <p:nvPr/>
        </p:nvSpPr>
        <p:spPr>
          <a:xfrm>
            <a:off x="502920" y="2807208"/>
            <a:ext cx="8229600" cy="274320"/>
          </a:xfrm>
          <a:prstGeom prst="rect">
            <a:avLst/>
          </a:prstGeom>
          <a:noFill/>
          <a:ln/>
        </p:spPr>
        <p:txBody>
          <a:bodyPr wrap="square" lIns="0" tIns="0" rIns="0" bIns="0" rtlCol="0" anchor="ctr"/>
          <a:lstStyle/>
          <a:p>
            <a:pPr marL="0" indent="0" algn="ctr">
              <a:buNone/>
            </a:pPr>
            <a:r>
              <a:rPr lang="en-US" sz="1100" b="1" i="1" dirty="0">
                <a:solidFill>
                  <a:srgbClr val="028853"/>
                </a:solidFill>
                <a:latin typeface="Calibri" pitchFamily="34" charset="0"/>
                <a:ea typeface="Calibri" pitchFamily="34" charset="-122"/>
                <a:cs typeface="Calibri" pitchFamily="34" charset="-120"/>
              </a:rPr>
              <a:t>These 4 foundations combine to create your Personal Profile  &gt;&gt;</a:t>
            </a:r>
            <a:endParaRPr lang="en-US" sz="1100" dirty="0"/>
          </a:p>
        </p:txBody>
      </p:sp>
      <p:sp>
        <p:nvSpPr>
          <p:cNvPr id="32" name="Shape 30"/>
          <p:cNvSpPr/>
          <p:nvPr/>
        </p:nvSpPr>
        <p:spPr>
          <a:xfrm>
            <a:off x="411480" y="3154680"/>
            <a:ext cx="8321040" cy="1508760"/>
          </a:xfrm>
          <a:prstGeom prst="rect">
            <a:avLst/>
          </a:prstGeom>
          <a:solidFill>
            <a:srgbClr val="015C38"/>
          </a:solidFill>
          <a:ln/>
          <a:effectLst>
            <a:outerShdw blurRad="101600" dist="38100" dir="8100000" algn="bl" rotWithShape="0">
              <a:srgbClr val="000000">
                <a:alpha val="13000"/>
              </a:srgbClr>
            </a:outerShdw>
          </a:effectLst>
        </p:spPr>
        <p:txBody>
          <a:bodyPr/>
          <a:lstStyle/>
          <a:p>
            <a:endParaRPr lang="en-CA" dirty="0"/>
          </a:p>
        </p:txBody>
      </p:sp>
      <p:sp>
        <p:nvSpPr>
          <p:cNvPr id="33" name="Shape 31"/>
          <p:cNvSpPr/>
          <p:nvPr/>
        </p:nvSpPr>
        <p:spPr>
          <a:xfrm>
            <a:off x="411480" y="3154680"/>
            <a:ext cx="8321040" cy="54864"/>
          </a:xfrm>
          <a:prstGeom prst="rect">
            <a:avLst/>
          </a:prstGeom>
          <a:solidFill>
            <a:srgbClr val="F5C842"/>
          </a:solidFill>
          <a:ln/>
        </p:spPr>
        <p:txBody>
          <a:bodyPr/>
          <a:lstStyle/>
          <a:p>
            <a:endParaRPr lang="en-CA"/>
          </a:p>
        </p:txBody>
      </p:sp>
      <p:sp>
        <p:nvSpPr>
          <p:cNvPr id="34" name="Text 32"/>
          <p:cNvSpPr/>
          <p:nvPr/>
        </p:nvSpPr>
        <p:spPr>
          <a:xfrm>
            <a:off x="566928" y="3246120"/>
            <a:ext cx="8046720" cy="256032"/>
          </a:xfrm>
          <a:prstGeom prst="rect">
            <a:avLst/>
          </a:prstGeom>
          <a:noFill/>
          <a:ln/>
        </p:spPr>
        <p:txBody>
          <a:bodyPr wrap="square" lIns="0" tIns="0" rIns="0" bIns="0" rtlCol="0" anchor="ctr"/>
          <a:lstStyle/>
          <a:p>
            <a:pPr marL="0" indent="0">
              <a:buNone/>
            </a:pPr>
            <a:r>
              <a:rPr lang="en-US" sz="850" b="1" kern="0" spc="150" dirty="0">
                <a:solidFill>
                  <a:srgbClr val="F5C842"/>
                </a:solidFill>
                <a:latin typeface="Calibri" pitchFamily="34" charset="0"/>
                <a:ea typeface="Calibri" pitchFamily="34" charset="-122"/>
                <a:cs typeface="Calibri" pitchFamily="34" charset="-120"/>
              </a:rPr>
              <a:t>THE PERSONAL PROFILE PROMPT</a:t>
            </a:r>
            <a:endParaRPr lang="en-US" sz="850" dirty="0"/>
          </a:p>
        </p:txBody>
      </p:sp>
      <p:sp>
        <p:nvSpPr>
          <p:cNvPr id="35" name="Text 33"/>
          <p:cNvSpPr/>
          <p:nvPr/>
        </p:nvSpPr>
        <p:spPr>
          <a:xfrm>
            <a:off x="566928" y="3529584"/>
            <a:ext cx="8046720" cy="1078992"/>
          </a:xfrm>
          <a:prstGeom prst="rect">
            <a:avLst/>
          </a:prstGeom>
          <a:noFill/>
          <a:ln/>
        </p:spPr>
        <p:txBody>
          <a:bodyPr wrap="square" lIns="0" tIns="0" rIns="0" bIns="0" rtlCol="0" anchor="t"/>
          <a:lstStyle/>
          <a:p>
            <a:pPr marL="0" indent="0">
              <a:buNone/>
            </a:pPr>
            <a:endParaRPr lang="en-US" sz="1050" dirty="0"/>
          </a:p>
        </p:txBody>
      </p:sp>
      <p:sp>
        <p:nvSpPr>
          <p:cNvPr id="39" name="TextBox 38">
            <a:extLst>
              <a:ext uri="{FF2B5EF4-FFF2-40B4-BE49-F238E27FC236}">
                <a16:creationId xmlns:a16="http://schemas.microsoft.com/office/drawing/2014/main" id="{A38D969C-F9C8-25F0-DDE8-F91E39909A7E}"/>
              </a:ext>
            </a:extLst>
          </p:cNvPr>
          <p:cNvSpPr txBox="1"/>
          <p:nvPr/>
        </p:nvSpPr>
        <p:spPr>
          <a:xfrm>
            <a:off x="411480" y="3819174"/>
            <a:ext cx="8321040" cy="769441"/>
          </a:xfrm>
          <a:prstGeom prst="rect">
            <a:avLst/>
          </a:prstGeom>
          <a:noFill/>
        </p:spPr>
        <p:txBody>
          <a:bodyPr wrap="square" rtlCol="0">
            <a:spAutoFit/>
          </a:bodyPr>
          <a:lstStyle/>
          <a:p>
            <a:pPr algn="ctr"/>
            <a:r>
              <a:rPr lang="en-US" sz="2800" dirty="0">
                <a:solidFill>
                  <a:schemeClr val="accent6">
                    <a:lumMod val="20000"/>
                    <a:lumOff val="80000"/>
                  </a:schemeClr>
                </a:solidFill>
                <a:hlinkClick r:id="rId3">
                  <a:extLst>
                    <a:ext uri="{A12FA001-AC4F-418D-AE19-62706E023703}">
                      <ahyp:hlinkClr xmlns:ahyp="http://schemas.microsoft.com/office/drawing/2018/hyperlinkcolor" val="tx"/>
                    </a:ext>
                  </a:extLst>
                </a:hlinkClick>
              </a:rPr>
              <a:t>Link to Pathfinder Campus Personal Profile Builder</a:t>
            </a:r>
            <a:endParaRPr lang="en-US" sz="2800" dirty="0">
              <a:solidFill>
                <a:schemeClr val="accent6">
                  <a:lumMod val="20000"/>
                  <a:lumOff val="80000"/>
                </a:schemeClr>
              </a:solidFill>
            </a:endParaRPr>
          </a:p>
          <a:p>
            <a:pPr algn="ctr"/>
            <a:r>
              <a:rPr lang="en-CA" sz="1600" dirty="0">
                <a:solidFill>
                  <a:schemeClr val="accent6">
                    <a:lumMod val="20000"/>
                    <a:lumOff val="80000"/>
                  </a:schemeClr>
                </a:solidFill>
              </a:rPr>
              <a:t>https://pathfindercampus.ca/personal-ai-profile/</a:t>
            </a:r>
          </a:p>
        </p:txBody>
      </p:sp>
      <p:sp>
        <p:nvSpPr>
          <p:cNvPr id="40" name="Shape 23">
            <a:extLst>
              <a:ext uri="{FF2B5EF4-FFF2-40B4-BE49-F238E27FC236}">
                <a16:creationId xmlns:a16="http://schemas.microsoft.com/office/drawing/2014/main" id="{DDB9DA57-BC2A-304B-EA1E-EC5B5378519D}"/>
              </a:ext>
            </a:extLst>
          </p:cNvPr>
          <p:cNvSpPr/>
          <p:nvPr/>
        </p:nvSpPr>
        <p:spPr>
          <a:xfrm>
            <a:off x="0" y="4892040"/>
            <a:ext cx="9144000" cy="251460"/>
          </a:xfrm>
          <a:prstGeom prst="rect">
            <a:avLst/>
          </a:prstGeom>
          <a:solidFill>
            <a:srgbClr val="028853"/>
          </a:solidFill>
          <a:ln/>
        </p:spPr>
        <p:txBody>
          <a:bodyPr/>
          <a:lstStyle/>
          <a:p>
            <a:endParaRPr lang="en-CA"/>
          </a:p>
        </p:txBody>
      </p:sp>
      <p:sp>
        <p:nvSpPr>
          <p:cNvPr id="41" name="Text 24">
            <a:extLst>
              <a:ext uri="{FF2B5EF4-FFF2-40B4-BE49-F238E27FC236}">
                <a16:creationId xmlns:a16="http://schemas.microsoft.com/office/drawing/2014/main" id="{D473BBEB-AC3B-E619-E44D-354175678FD1}"/>
              </a:ext>
            </a:extLst>
          </p:cNvPr>
          <p:cNvSpPr/>
          <p:nvPr/>
        </p:nvSpPr>
        <p:spPr>
          <a:xfrm>
            <a:off x="137160" y="4901184"/>
            <a:ext cx="6217920" cy="228600"/>
          </a:xfrm>
          <a:prstGeom prst="rect">
            <a:avLst/>
          </a:prstGeom>
          <a:noFill/>
          <a:ln/>
        </p:spPr>
        <p:txBody>
          <a:bodyPr wrap="square" lIns="0" tIns="0" rIns="0" bIns="0" rtlCol="0" anchor="ctr"/>
          <a:lstStyle/>
          <a:p>
            <a:pPr marL="0" indent="0">
              <a:buNone/>
            </a:pPr>
            <a:r>
              <a:rPr lang="en-US" sz="800" dirty="0">
                <a:solidFill>
                  <a:srgbClr val="FFFFFF"/>
                </a:solidFill>
                <a:latin typeface="Calibri" pitchFamily="34" charset="0"/>
                <a:ea typeface="Calibri" pitchFamily="34" charset="-122"/>
                <a:cs typeface="Calibri" pitchFamily="34" charset="-120"/>
              </a:rPr>
              <a:t>AI Aware Career Readiness Workshop – This presentation was created using Claude 4.6 and ChatGPT 5.5  Images were created by ChatGPT.</a:t>
            </a:r>
            <a:endParaRPr lang="en-US" sz="800" dirty="0"/>
          </a:p>
        </p:txBody>
      </p:sp>
      <p:sp>
        <p:nvSpPr>
          <p:cNvPr id="42" name="Text 25">
            <a:extLst>
              <a:ext uri="{FF2B5EF4-FFF2-40B4-BE49-F238E27FC236}">
                <a16:creationId xmlns:a16="http://schemas.microsoft.com/office/drawing/2014/main" id="{80F2F180-3FBA-3D83-3374-527C1D20601B}"/>
              </a:ext>
            </a:extLst>
          </p:cNvPr>
          <p:cNvSpPr/>
          <p:nvPr/>
        </p:nvSpPr>
        <p:spPr>
          <a:xfrm>
            <a:off x="6400800" y="4901184"/>
            <a:ext cx="2606040" cy="228600"/>
          </a:xfrm>
          <a:prstGeom prst="rect">
            <a:avLst/>
          </a:prstGeom>
          <a:noFill/>
          <a:ln/>
        </p:spPr>
        <p:txBody>
          <a:bodyPr wrap="square" lIns="0" tIns="0" rIns="0" bIns="0" rtlCol="0" anchor="ctr"/>
          <a:lstStyle/>
          <a:p>
            <a:pPr marL="0" indent="0" algn="r">
              <a:buNone/>
            </a:pPr>
            <a:r>
              <a:rPr lang="en-US" sz="800" dirty="0">
                <a:solidFill>
                  <a:srgbClr val="FFFFFF"/>
                </a:solidFill>
                <a:latin typeface="Calibri" pitchFamily="34" charset="0"/>
                <a:ea typeface="Calibri" pitchFamily="34" charset="-122"/>
                <a:cs typeface="Calibri" pitchFamily="34" charset="-120"/>
              </a:rPr>
              <a:t>May 12, 2026  |  12:30-1:30 PM PST</a:t>
            </a:r>
            <a:endParaRPr lang="en-US"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2">
    <p:bg>
      <p:bgPr>
        <a:solidFill>
          <a:srgbClr val="015C38"/>
        </a:solidFill>
        <a:effectLst/>
      </p:bgPr>
    </p:bg>
    <p:spTree>
      <p:nvGrpSpPr>
        <p:cNvPr id="1" name=""/>
        <p:cNvGrpSpPr/>
        <p:nvPr/>
      </p:nvGrpSpPr>
      <p:grpSpPr>
        <a:xfrm>
          <a:off x="0" y="0"/>
          <a:ext cx="0" cy="0"/>
          <a:chOff x="0" y="0"/>
          <a:chExt cx="0" cy="0"/>
        </a:xfrm>
      </p:grpSpPr>
      <p:sp>
        <p:nvSpPr>
          <p:cNvPr id="2" name="Shape 0"/>
          <p:cNvSpPr/>
          <p:nvPr/>
        </p:nvSpPr>
        <p:spPr>
          <a:xfrm>
            <a:off x="0" y="0"/>
            <a:ext cx="3200400" cy="5143500"/>
          </a:xfrm>
          <a:prstGeom prst="rect">
            <a:avLst/>
          </a:prstGeom>
          <a:solidFill>
            <a:srgbClr val="028853"/>
          </a:solidFill>
          <a:ln/>
        </p:spPr>
        <p:txBody>
          <a:bodyPr/>
          <a:lstStyle/>
          <a:p>
            <a:endParaRPr lang="en-CA"/>
          </a:p>
        </p:txBody>
      </p:sp>
      <p:sp>
        <p:nvSpPr>
          <p:cNvPr id="3" name="Shape 1"/>
          <p:cNvSpPr/>
          <p:nvPr/>
        </p:nvSpPr>
        <p:spPr>
          <a:xfrm>
            <a:off x="0" y="0"/>
            <a:ext cx="3200400" cy="91440"/>
          </a:xfrm>
          <a:prstGeom prst="rect">
            <a:avLst/>
          </a:prstGeom>
          <a:solidFill>
            <a:srgbClr val="F5C842"/>
          </a:solidFill>
          <a:ln/>
        </p:spPr>
        <p:txBody>
          <a:bodyPr/>
          <a:lstStyle/>
          <a:p>
            <a:endParaRPr lang="en-CA"/>
          </a:p>
        </p:txBody>
      </p:sp>
      <p:sp>
        <p:nvSpPr>
          <p:cNvPr id="4" name="Shape 2"/>
          <p:cNvSpPr/>
          <p:nvPr/>
        </p:nvSpPr>
        <p:spPr>
          <a:xfrm>
            <a:off x="411480" y="137160"/>
            <a:ext cx="2103120" cy="274320"/>
          </a:xfrm>
          <a:prstGeom prst="roundRect">
            <a:avLst>
              <a:gd name="adj" fmla="val 16667"/>
            </a:avLst>
          </a:prstGeom>
          <a:solidFill>
            <a:srgbClr val="028853"/>
          </a:solidFill>
          <a:ln/>
        </p:spPr>
        <p:txBody>
          <a:bodyPr/>
          <a:lstStyle/>
          <a:p>
            <a:endParaRPr lang="en-CA"/>
          </a:p>
        </p:txBody>
      </p:sp>
      <p:sp>
        <p:nvSpPr>
          <p:cNvPr id="5" name="Text 3"/>
          <p:cNvSpPr/>
          <p:nvPr/>
        </p:nvSpPr>
        <p:spPr>
          <a:xfrm>
            <a:off x="411480" y="137160"/>
            <a:ext cx="2103120" cy="274320"/>
          </a:xfrm>
          <a:prstGeom prst="rect">
            <a:avLst/>
          </a:prstGeom>
          <a:noFill/>
          <a:ln/>
        </p:spPr>
        <p:txBody>
          <a:bodyPr wrap="square" lIns="0" tIns="0" rIns="0" bIns="0" rtlCol="0" anchor="ctr"/>
          <a:lstStyle/>
          <a:p>
            <a:pPr marL="0" indent="0" algn="ctr">
              <a:buNone/>
            </a:pPr>
            <a:r>
              <a:rPr lang="en-US" sz="850" b="1" kern="0" spc="150" dirty="0">
                <a:solidFill>
                  <a:srgbClr val="FFFFFF"/>
                </a:solidFill>
                <a:latin typeface="Calibri" pitchFamily="34" charset="0"/>
                <a:ea typeface="Calibri" pitchFamily="34" charset="-122"/>
                <a:cs typeface="Calibri" pitchFamily="34" charset="-120"/>
              </a:rPr>
              <a:t>HANDS-ON ACTIVITY</a:t>
            </a:r>
            <a:endParaRPr lang="en-US" sz="850" dirty="0"/>
          </a:p>
        </p:txBody>
      </p:sp>
      <p:sp>
        <p:nvSpPr>
          <p:cNvPr id="6" name="Text 4"/>
          <p:cNvSpPr/>
          <p:nvPr/>
        </p:nvSpPr>
        <p:spPr>
          <a:xfrm>
            <a:off x="137160" y="548640"/>
            <a:ext cx="2926080" cy="384048"/>
          </a:xfrm>
          <a:prstGeom prst="rect">
            <a:avLst/>
          </a:prstGeom>
          <a:noFill/>
          <a:ln/>
        </p:spPr>
        <p:txBody>
          <a:bodyPr wrap="square" lIns="0" tIns="0" rIns="0" bIns="0" rtlCol="0" anchor="ctr"/>
          <a:lstStyle/>
          <a:p>
            <a:pPr marL="0" indent="0" algn="ctr">
              <a:buNone/>
            </a:pPr>
            <a:r>
              <a:rPr lang="en-US" sz="1600" b="1" kern="0" spc="300" dirty="0">
                <a:solidFill>
                  <a:srgbClr val="FFFFFF"/>
                </a:solidFill>
                <a:latin typeface="Calibri" pitchFamily="34" charset="0"/>
                <a:ea typeface="Calibri" pitchFamily="34" charset="-122"/>
                <a:cs typeface="Calibri" pitchFamily="34" charset="-120"/>
              </a:rPr>
              <a:t>HANDS-ON</a:t>
            </a:r>
            <a:endParaRPr lang="en-US" sz="1600" dirty="0"/>
          </a:p>
        </p:txBody>
      </p:sp>
      <p:sp>
        <p:nvSpPr>
          <p:cNvPr id="7" name="Text 5"/>
          <p:cNvSpPr/>
          <p:nvPr/>
        </p:nvSpPr>
        <p:spPr>
          <a:xfrm>
            <a:off x="137160" y="932688"/>
            <a:ext cx="2926080" cy="384048"/>
          </a:xfrm>
          <a:prstGeom prst="rect">
            <a:avLst/>
          </a:prstGeom>
          <a:noFill/>
          <a:ln/>
        </p:spPr>
        <p:txBody>
          <a:bodyPr wrap="square" lIns="0" tIns="0" rIns="0" bIns="0" rtlCol="0" anchor="ctr"/>
          <a:lstStyle/>
          <a:p>
            <a:pPr marL="0" indent="0" algn="ctr">
              <a:buNone/>
            </a:pPr>
            <a:r>
              <a:rPr lang="en-US" sz="1600" b="1" kern="0" spc="300" dirty="0">
                <a:solidFill>
                  <a:srgbClr val="FFFFFF"/>
                </a:solidFill>
                <a:latin typeface="Calibri" pitchFamily="34" charset="0"/>
                <a:ea typeface="Calibri" pitchFamily="34" charset="-122"/>
                <a:cs typeface="Calibri" pitchFamily="34" charset="-120"/>
              </a:rPr>
              <a:t>ACTIVITY</a:t>
            </a:r>
            <a:endParaRPr lang="en-US" sz="1600" dirty="0"/>
          </a:p>
        </p:txBody>
      </p:sp>
      <p:sp>
        <p:nvSpPr>
          <p:cNvPr id="8" name="Shape 6"/>
          <p:cNvSpPr/>
          <p:nvPr/>
        </p:nvSpPr>
        <p:spPr>
          <a:xfrm>
            <a:off x="274320" y="1389888"/>
            <a:ext cx="2651760" cy="54864"/>
          </a:xfrm>
          <a:prstGeom prst="rect">
            <a:avLst/>
          </a:prstGeom>
          <a:solidFill>
            <a:srgbClr val="FFFFFF"/>
          </a:solidFill>
          <a:ln/>
        </p:spPr>
        <p:txBody>
          <a:bodyPr/>
          <a:lstStyle/>
          <a:p>
            <a:endParaRPr lang="en-CA"/>
          </a:p>
        </p:txBody>
      </p:sp>
      <p:sp>
        <p:nvSpPr>
          <p:cNvPr id="9" name="Text 7"/>
          <p:cNvSpPr/>
          <p:nvPr/>
        </p:nvSpPr>
        <p:spPr>
          <a:xfrm>
            <a:off x="137160" y="1508760"/>
            <a:ext cx="2926080" cy="347472"/>
          </a:xfrm>
          <a:prstGeom prst="rect">
            <a:avLst/>
          </a:prstGeom>
          <a:noFill/>
          <a:ln/>
        </p:spPr>
        <p:txBody>
          <a:bodyPr wrap="square" lIns="0" tIns="0" rIns="0" bIns="0"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20 Minutes</a:t>
            </a:r>
            <a:endParaRPr lang="en-US" sz="1600" dirty="0"/>
          </a:p>
        </p:txBody>
      </p:sp>
      <p:sp>
        <p:nvSpPr>
          <p:cNvPr id="10" name="Text 8"/>
          <p:cNvSpPr/>
          <p:nvPr/>
        </p:nvSpPr>
        <p:spPr>
          <a:xfrm>
            <a:off x="137160" y="1874520"/>
            <a:ext cx="2926080" cy="274320"/>
          </a:xfrm>
          <a:prstGeom prst="rect">
            <a:avLst/>
          </a:prstGeom>
          <a:noFill/>
          <a:ln/>
        </p:spPr>
        <p:txBody>
          <a:bodyPr wrap="square" lIns="0" tIns="0" rIns="0" bIns="0" rtlCol="0" anchor="ctr"/>
          <a:lstStyle/>
          <a:p>
            <a:pPr marL="0" indent="0" algn="ctr">
              <a:buNone/>
            </a:pPr>
            <a:r>
              <a:rPr lang="en-US" sz="1100" i="1" dirty="0">
                <a:solidFill>
                  <a:srgbClr val="E8F5EF"/>
                </a:solidFill>
                <a:latin typeface="Calibri" pitchFamily="34" charset="0"/>
                <a:ea typeface="Calibri" pitchFamily="34" charset="-122"/>
                <a:cs typeface="Calibri" pitchFamily="34" charset="-120"/>
              </a:rPr>
              <a:t>1:00 PM - 1:20 PM</a:t>
            </a:r>
            <a:endParaRPr lang="en-US" sz="1100" dirty="0"/>
          </a:p>
        </p:txBody>
      </p:sp>
      <p:sp>
        <p:nvSpPr>
          <p:cNvPr id="11" name="Shape 9"/>
          <p:cNvSpPr/>
          <p:nvPr/>
        </p:nvSpPr>
        <p:spPr>
          <a:xfrm>
            <a:off x="274320" y="2212848"/>
            <a:ext cx="2651760" cy="54864"/>
          </a:xfrm>
          <a:prstGeom prst="rect">
            <a:avLst/>
          </a:prstGeom>
          <a:solidFill>
            <a:srgbClr val="FFFFFF"/>
          </a:solidFill>
          <a:ln/>
        </p:spPr>
        <p:txBody>
          <a:bodyPr/>
          <a:lstStyle/>
          <a:p>
            <a:endParaRPr lang="en-CA"/>
          </a:p>
        </p:txBody>
      </p:sp>
      <p:sp>
        <p:nvSpPr>
          <p:cNvPr id="12" name="Text 10"/>
          <p:cNvSpPr/>
          <p:nvPr/>
        </p:nvSpPr>
        <p:spPr>
          <a:xfrm>
            <a:off x="137160" y="2331720"/>
            <a:ext cx="2926080" cy="256032"/>
          </a:xfrm>
          <a:prstGeom prst="rect">
            <a:avLst/>
          </a:prstGeom>
          <a:noFill/>
          <a:ln/>
        </p:spPr>
        <p:txBody>
          <a:bodyPr wrap="square" lIns="0" tIns="0" rIns="0" bIns="0" rtlCol="0" anchor="ctr"/>
          <a:lstStyle/>
          <a:p>
            <a:pPr marL="0" indent="0" algn="ctr">
              <a:buNone/>
            </a:pPr>
            <a:r>
              <a:rPr lang="en-US" sz="950" b="1" dirty="0">
                <a:solidFill>
                  <a:srgbClr val="F5C842"/>
                </a:solidFill>
                <a:latin typeface="Calibri" pitchFamily="34" charset="0"/>
                <a:ea typeface="Calibri" pitchFamily="34" charset="-122"/>
                <a:cs typeface="Calibri" pitchFamily="34" charset="-120"/>
              </a:rPr>
              <a:t>Open one of:</a:t>
            </a:r>
            <a:endParaRPr lang="en-US" sz="950" dirty="0"/>
          </a:p>
        </p:txBody>
      </p:sp>
      <p:sp>
        <p:nvSpPr>
          <p:cNvPr id="13" name="Text 11"/>
          <p:cNvSpPr/>
          <p:nvPr/>
        </p:nvSpPr>
        <p:spPr>
          <a:xfrm>
            <a:off x="228600" y="2633472"/>
            <a:ext cx="2743200" cy="274320"/>
          </a:xfrm>
          <a:prstGeom prst="rect">
            <a:avLst/>
          </a:prstGeom>
          <a:noFill/>
          <a:ln/>
        </p:spPr>
        <p:txBody>
          <a:bodyPr wrap="square" lIns="0" tIns="0" rIns="0" bIns="0" rtlCol="0" anchor="ctr"/>
          <a:lstStyle/>
          <a:p>
            <a:pPr marL="0" indent="0">
              <a:buNone/>
            </a:pPr>
            <a:r>
              <a:rPr lang="en-US" sz="950" dirty="0">
                <a:solidFill>
                  <a:srgbClr val="FFFFFF"/>
                </a:solidFill>
                <a:latin typeface="Calibri" pitchFamily="34" charset="0"/>
                <a:ea typeface="Calibri" pitchFamily="34" charset="-122"/>
                <a:cs typeface="Calibri" pitchFamily="34" charset="-120"/>
              </a:rPr>
              <a:t>&gt; chat.openai.com</a:t>
            </a:r>
            <a:endParaRPr lang="en-US" sz="950" dirty="0"/>
          </a:p>
        </p:txBody>
      </p:sp>
      <p:sp>
        <p:nvSpPr>
          <p:cNvPr id="14" name="Text 12"/>
          <p:cNvSpPr/>
          <p:nvPr/>
        </p:nvSpPr>
        <p:spPr>
          <a:xfrm>
            <a:off x="228600" y="2944368"/>
            <a:ext cx="2743200" cy="274320"/>
          </a:xfrm>
          <a:prstGeom prst="rect">
            <a:avLst/>
          </a:prstGeom>
          <a:noFill/>
          <a:ln/>
        </p:spPr>
        <p:txBody>
          <a:bodyPr wrap="square" lIns="0" tIns="0" rIns="0" bIns="0" rtlCol="0" anchor="ctr"/>
          <a:lstStyle/>
          <a:p>
            <a:pPr marL="0" indent="0">
              <a:buNone/>
            </a:pPr>
            <a:r>
              <a:rPr lang="en-US" sz="950" dirty="0">
                <a:solidFill>
                  <a:srgbClr val="FFFFFF"/>
                </a:solidFill>
                <a:latin typeface="Calibri" pitchFamily="34" charset="0"/>
                <a:ea typeface="Calibri" pitchFamily="34" charset="-122"/>
                <a:cs typeface="Calibri" pitchFamily="34" charset="-120"/>
              </a:rPr>
              <a:t>&gt; copilot.microsoft.com</a:t>
            </a:r>
            <a:endParaRPr lang="en-US" sz="950" dirty="0"/>
          </a:p>
        </p:txBody>
      </p:sp>
      <p:sp>
        <p:nvSpPr>
          <p:cNvPr id="15" name="Text 13"/>
          <p:cNvSpPr/>
          <p:nvPr/>
        </p:nvSpPr>
        <p:spPr>
          <a:xfrm>
            <a:off x="228600" y="3255264"/>
            <a:ext cx="2743200" cy="274320"/>
          </a:xfrm>
          <a:prstGeom prst="rect">
            <a:avLst/>
          </a:prstGeom>
          <a:noFill/>
          <a:ln/>
        </p:spPr>
        <p:txBody>
          <a:bodyPr wrap="square" lIns="0" tIns="0" rIns="0" bIns="0" rtlCol="0" anchor="ctr"/>
          <a:lstStyle/>
          <a:p>
            <a:pPr marL="0" indent="0">
              <a:buNone/>
            </a:pPr>
            <a:r>
              <a:rPr lang="en-US" sz="950" dirty="0">
                <a:solidFill>
                  <a:srgbClr val="FFFFFF"/>
                </a:solidFill>
                <a:latin typeface="Calibri" pitchFamily="34" charset="0"/>
                <a:ea typeface="Calibri" pitchFamily="34" charset="-122"/>
                <a:cs typeface="Calibri" pitchFamily="34" charset="-120"/>
              </a:rPr>
              <a:t>&gt; gemini.google.com</a:t>
            </a:r>
            <a:endParaRPr lang="en-US" sz="950" dirty="0"/>
          </a:p>
        </p:txBody>
      </p:sp>
      <p:sp>
        <p:nvSpPr>
          <p:cNvPr id="16" name="Text 14"/>
          <p:cNvSpPr/>
          <p:nvPr/>
        </p:nvSpPr>
        <p:spPr>
          <a:xfrm>
            <a:off x="228600" y="3566160"/>
            <a:ext cx="2743200" cy="274320"/>
          </a:xfrm>
          <a:prstGeom prst="rect">
            <a:avLst/>
          </a:prstGeom>
          <a:noFill/>
          <a:ln/>
        </p:spPr>
        <p:txBody>
          <a:bodyPr wrap="square" lIns="0" tIns="0" rIns="0" bIns="0" rtlCol="0" anchor="ctr"/>
          <a:lstStyle/>
          <a:p>
            <a:pPr marL="0" indent="0">
              <a:buNone/>
            </a:pPr>
            <a:r>
              <a:rPr lang="en-US" sz="950" dirty="0">
                <a:solidFill>
                  <a:srgbClr val="FFFFFF"/>
                </a:solidFill>
                <a:latin typeface="Calibri" pitchFamily="34" charset="0"/>
                <a:ea typeface="Calibri" pitchFamily="34" charset="-122"/>
                <a:cs typeface="Calibri" pitchFamily="34" charset="-120"/>
              </a:rPr>
              <a:t>&gt; claude.ai</a:t>
            </a:r>
            <a:endParaRPr lang="en-US" sz="950" dirty="0"/>
          </a:p>
        </p:txBody>
      </p:sp>
      <p:sp>
        <p:nvSpPr>
          <p:cNvPr id="17" name="Text 15"/>
          <p:cNvSpPr/>
          <p:nvPr/>
        </p:nvSpPr>
        <p:spPr>
          <a:xfrm>
            <a:off x="3401568" y="292608"/>
            <a:ext cx="5486400" cy="457200"/>
          </a:xfrm>
          <a:prstGeom prst="rect">
            <a:avLst/>
          </a:prstGeom>
          <a:noFill/>
          <a:ln/>
        </p:spPr>
        <p:txBody>
          <a:bodyPr wrap="square" lIns="0" tIns="0" rIns="0" bIns="0" rtlCol="0" anchor="ctr"/>
          <a:lstStyle/>
          <a:p>
            <a:pPr marL="0" indent="0">
              <a:buNone/>
            </a:pPr>
            <a:r>
              <a:rPr lang="en-US" sz="2100" b="1" dirty="0">
                <a:solidFill>
                  <a:srgbClr val="FFFFFF"/>
                </a:solidFill>
                <a:latin typeface="Georgia" pitchFamily="34" charset="0"/>
                <a:ea typeface="Georgia" pitchFamily="34" charset="-122"/>
                <a:cs typeface="Georgia" pitchFamily="34" charset="-120"/>
              </a:rPr>
              <a:t>Build Your Personal Profile in 4 Steps</a:t>
            </a:r>
            <a:endParaRPr lang="en-US" sz="2100" dirty="0"/>
          </a:p>
        </p:txBody>
      </p:sp>
      <p:sp>
        <p:nvSpPr>
          <p:cNvPr id="18" name="Shape 16"/>
          <p:cNvSpPr/>
          <p:nvPr/>
        </p:nvSpPr>
        <p:spPr>
          <a:xfrm>
            <a:off x="3337560" y="868680"/>
            <a:ext cx="5486400" cy="896112"/>
          </a:xfrm>
          <a:prstGeom prst="rect">
            <a:avLst/>
          </a:prstGeom>
          <a:solidFill>
            <a:srgbClr val="132A20"/>
          </a:solidFill>
          <a:ln/>
          <a:effectLst>
            <a:outerShdw blurRad="63500" dist="25400" dir="8100000" algn="bl" rotWithShape="0">
              <a:srgbClr val="000000">
                <a:alpha val="10000"/>
              </a:srgbClr>
            </a:outerShdw>
          </a:effectLst>
        </p:spPr>
        <p:txBody>
          <a:bodyPr/>
          <a:lstStyle/>
          <a:p>
            <a:endParaRPr lang="en-CA"/>
          </a:p>
        </p:txBody>
      </p:sp>
      <p:sp>
        <p:nvSpPr>
          <p:cNvPr id="19" name="Shape 17"/>
          <p:cNvSpPr/>
          <p:nvPr/>
        </p:nvSpPr>
        <p:spPr>
          <a:xfrm>
            <a:off x="3337560" y="868680"/>
            <a:ext cx="54864" cy="896112"/>
          </a:xfrm>
          <a:prstGeom prst="rect">
            <a:avLst/>
          </a:prstGeom>
          <a:solidFill>
            <a:srgbClr val="F5C842"/>
          </a:solidFill>
          <a:ln/>
        </p:spPr>
        <p:txBody>
          <a:bodyPr/>
          <a:lstStyle/>
          <a:p>
            <a:endParaRPr lang="en-CA"/>
          </a:p>
        </p:txBody>
      </p:sp>
      <p:sp>
        <p:nvSpPr>
          <p:cNvPr id="20" name="Text 18"/>
          <p:cNvSpPr/>
          <p:nvPr/>
        </p:nvSpPr>
        <p:spPr>
          <a:xfrm>
            <a:off x="3456432" y="914400"/>
            <a:ext cx="1280160" cy="274320"/>
          </a:xfrm>
          <a:prstGeom prst="rect">
            <a:avLst/>
          </a:prstGeom>
          <a:noFill/>
          <a:ln/>
        </p:spPr>
        <p:txBody>
          <a:bodyPr wrap="square" lIns="0" tIns="0" rIns="0" bIns="0" rtlCol="0" anchor="ctr"/>
          <a:lstStyle/>
          <a:p>
            <a:pPr marL="0" indent="0">
              <a:buNone/>
            </a:pPr>
            <a:r>
              <a:rPr lang="en-US" sz="900" b="1" kern="0" spc="100" dirty="0">
                <a:solidFill>
                  <a:srgbClr val="F5C842"/>
                </a:solidFill>
                <a:latin typeface="Calibri" pitchFamily="34" charset="0"/>
                <a:ea typeface="Calibri" pitchFamily="34" charset="-122"/>
                <a:cs typeface="Calibri" pitchFamily="34" charset="-120"/>
              </a:rPr>
              <a:t>Step 1</a:t>
            </a:r>
            <a:endParaRPr lang="en-US" sz="900" dirty="0"/>
          </a:p>
        </p:txBody>
      </p:sp>
      <p:sp>
        <p:nvSpPr>
          <p:cNvPr id="21" name="Text 19"/>
          <p:cNvSpPr/>
          <p:nvPr/>
        </p:nvSpPr>
        <p:spPr>
          <a:xfrm>
            <a:off x="3456432" y="1170432"/>
            <a:ext cx="5257800" cy="274320"/>
          </a:xfrm>
          <a:prstGeom prst="rect">
            <a:avLst/>
          </a:prstGeom>
          <a:noFill/>
          <a:ln/>
        </p:spPr>
        <p:txBody>
          <a:bodyPr wrap="square" lIns="0" tIns="0" rIns="0" bIns="0" rtlCol="0" anchor="ctr"/>
          <a:lstStyle/>
          <a:p>
            <a:pPr marL="0" indent="0">
              <a:buNone/>
            </a:pPr>
            <a:r>
              <a:rPr lang="en-US" sz="1300" b="1" dirty="0">
                <a:solidFill>
                  <a:srgbClr val="FFFFFF"/>
                </a:solidFill>
                <a:latin typeface="Georgia" pitchFamily="34" charset="0"/>
                <a:ea typeface="Georgia" pitchFamily="34" charset="-122"/>
                <a:cs typeface="Georgia" pitchFamily="34" charset="-120"/>
              </a:rPr>
              <a:t>Reflect &amp; Fill In</a:t>
            </a:r>
            <a:endParaRPr lang="en-US" sz="1300" dirty="0"/>
          </a:p>
        </p:txBody>
      </p:sp>
      <p:sp>
        <p:nvSpPr>
          <p:cNvPr id="22" name="Text 20"/>
          <p:cNvSpPr/>
          <p:nvPr/>
        </p:nvSpPr>
        <p:spPr>
          <a:xfrm>
            <a:off x="3456432" y="1444752"/>
            <a:ext cx="5257800" cy="274320"/>
          </a:xfrm>
          <a:prstGeom prst="rect">
            <a:avLst/>
          </a:prstGeom>
          <a:noFill/>
          <a:ln/>
        </p:spPr>
        <p:txBody>
          <a:bodyPr wrap="square" lIns="0" tIns="0" rIns="0" bIns="0" rtlCol="0" anchor="ctr"/>
          <a:lstStyle/>
          <a:p>
            <a:pPr marL="0" indent="0">
              <a:buNone/>
            </a:pPr>
            <a:r>
              <a:rPr lang="en-US" sz="950" dirty="0">
                <a:solidFill>
                  <a:srgbClr val="E8F5EF"/>
                </a:solidFill>
                <a:latin typeface="Calibri" pitchFamily="34" charset="0"/>
                <a:ea typeface="Calibri" pitchFamily="34" charset="-122"/>
                <a:cs typeface="Calibri" pitchFamily="34" charset="-120"/>
              </a:rPr>
              <a:t>Think about your strengths, values, and career goal. Fill in the blanks in the Personal Profile Prompt from the previous slide.</a:t>
            </a:r>
            <a:endParaRPr lang="en-US" sz="950" dirty="0"/>
          </a:p>
        </p:txBody>
      </p:sp>
      <p:sp>
        <p:nvSpPr>
          <p:cNvPr id="23" name="Shape 21"/>
          <p:cNvSpPr/>
          <p:nvPr/>
        </p:nvSpPr>
        <p:spPr>
          <a:xfrm>
            <a:off x="3337560" y="1874520"/>
            <a:ext cx="5486400" cy="896112"/>
          </a:xfrm>
          <a:prstGeom prst="rect">
            <a:avLst/>
          </a:prstGeom>
          <a:solidFill>
            <a:srgbClr val="132A20"/>
          </a:solidFill>
          <a:ln/>
          <a:effectLst>
            <a:outerShdw blurRad="63500" dist="25400" dir="8100000" algn="bl" rotWithShape="0">
              <a:srgbClr val="000000">
                <a:alpha val="10000"/>
              </a:srgbClr>
            </a:outerShdw>
          </a:effectLst>
        </p:spPr>
        <p:txBody>
          <a:bodyPr/>
          <a:lstStyle/>
          <a:p>
            <a:endParaRPr lang="en-CA"/>
          </a:p>
        </p:txBody>
      </p:sp>
      <p:sp>
        <p:nvSpPr>
          <p:cNvPr id="24" name="Shape 22"/>
          <p:cNvSpPr/>
          <p:nvPr/>
        </p:nvSpPr>
        <p:spPr>
          <a:xfrm>
            <a:off x="3337560" y="1874520"/>
            <a:ext cx="54864" cy="896112"/>
          </a:xfrm>
          <a:prstGeom prst="rect">
            <a:avLst/>
          </a:prstGeom>
          <a:solidFill>
            <a:srgbClr val="F5C842"/>
          </a:solidFill>
          <a:ln/>
        </p:spPr>
        <p:txBody>
          <a:bodyPr/>
          <a:lstStyle/>
          <a:p>
            <a:endParaRPr lang="en-CA"/>
          </a:p>
        </p:txBody>
      </p:sp>
      <p:sp>
        <p:nvSpPr>
          <p:cNvPr id="25" name="Text 23"/>
          <p:cNvSpPr/>
          <p:nvPr/>
        </p:nvSpPr>
        <p:spPr>
          <a:xfrm>
            <a:off x="3456432" y="1920240"/>
            <a:ext cx="1280160" cy="274320"/>
          </a:xfrm>
          <a:prstGeom prst="rect">
            <a:avLst/>
          </a:prstGeom>
          <a:noFill/>
          <a:ln/>
        </p:spPr>
        <p:txBody>
          <a:bodyPr wrap="square" lIns="0" tIns="0" rIns="0" bIns="0" rtlCol="0" anchor="ctr"/>
          <a:lstStyle/>
          <a:p>
            <a:pPr marL="0" indent="0">
              <a:buNone/>
            </a:pPr>
            <a:r>
              <a:rPr lang="en-US" sz="900" b="1" kern="0" spc="100" dirty="0">
                <a:solidFill>
                  <a:srgbClr val="F5C842"/>
                </a:solidFill>
                <a:latin typeface="Calibri" pitchFamily="34" charset="0"/>
                <a:ea typeface="Calibri" pitchFamily="34" charset="-122"/>
                <a:cs typeface="Calibri" pitchFamily="34" charset="-120"/>
              </a:rPr>
              <a:t>Step 2</a:t>
            </a:r>
            <a:endParaRPr lang="en-US" sz="900" dirty="0"/>
          </a:p>
        </p:txBody>
      </p:sp>
      <p:sp>
        <p:nvSpPr>
          <p:cNvPr id="26" name="Text 24"/>
          <p:cNvSpPr/>
          <p:nvPr/>
        </p:nvSpPr>
        <p:spPr>
          <a:xfrm>
            <a:off x="3456432" y="2176272"/>
            <a:ext cx="5257800" cy="274320"/>
          </a:xfrm>
          <a:prstGeom prst="rect">
            <a:avLst/>
          </a:prstGeom>
          <a:noFill/>
          <a:ln/>
        </p:spPr>
        <p:txBody>
          <a:bodyPr wrap="square" lIns="0" tIns="0" rIns="0" bIns="0" rtlCol="0" anchor="ctr"/>
          <a:lstStyle/>
          <a:p>
            <a:pPr marL="0" indent="0">
              <a:buNone/>
            </a:pPr>
            <a:r>
              <a:rPr lang="en-US" sz="1300" b="1" dirty="0">
                <a:solidFill>
                  <a:srgbClr val="FFFFFF"/>
                </a:solidFill>
                <a:latin typeface="Georgia" pitchFamily="34" charset="0"/>
                <a:ea typeface="Georgia" pitchFamily="34" charset="-122"/>
                <a:cs typeface="Georgia" pitchFamily="34" charset="-120"/>
              </a:rPr>
              <a:t>Paste &amp; Submit</a:t>
            </a:r>
            <a:endParaRPr lang="en-US" sz="1300" dirty="0"/>
          </a:p>
        </p:txBody>
      </p:sp>
      <p:sp>
        <p:nvSpPr>
          <p:cNvPr id="27" name="Text 25"/>
          <p:cNvSpPr/>
          <p:nvPr/>
        </p:nvSpPr>
        <p:spPr>
          <a:xfrm>
            <a:off x="3456432" y="2450592"/>
            <a:ext cx="5257800" cy="274320"/>
          </a:xfrm>
          <a:prstGeom prst="rect">
            <a:avLst/>
          </a:prstGeom>
          <a:noFill/>
          <a:ln/>
        </p:spPr>
        <p:txBody>
          <a:bodyPr wrap="square" lIns="0" tIns="0" rIns="0" bIns="0" rtlCol="0" anchor="ctr"/>
          <a:lstStyle/>
          <a:p>
            <a:pPr marL="0" indent="0">
              <a:buNone/>
            </a:pPr>
            <a:r>
              <a:rPr lang="en-US" sz="950" dirty="0">
                <a:solidFill>
                  <a:srgbClr val="E8F5EF"/>
                </a:solidFill>
                <a:latin typeface="Calibri" pitchFamily="34" charset="0"/>
                <a:ea typeface="Calibri" pitchFamily="34" charset="-122"/>
                <a:cs typeface="Calibri" pitchFamily="34" charset="-120"/>
              </a:rPr>
              <a:t>Open your AI tool, paste your completed prompt, and hit send. Read the response carefully before anything else.</a:t>
            </a:r>
            <a:endParaRPr lang="en-US" sz="950" dirty="0"/>
          </a:p>
        </p:txBody>
      </p:sp>
      <p:sp>
        <p:nvSpPr>
          <p:cNvPr id="28" name="Shape 26"/>
          <p:cNvSpPr/>
          <p:nvPr/>
        </p:nvSpPr>
        <p:spPr>
          <a:xfrm>
            <a:off x="3337560" y="2880360"/>
            <a:ext cx="5486400" cy="896112"/>
          </a:xfrm>
          <a:prstGeom prst="rect">
            <a:avLst/>
          </a:prstGeom>
          <a:solidFill>
            <a:srgbClr val="132A20"/>
          </a:solidFill>
          <a:ln/>
          <a:effectLst>
            <a:outerShdw blurRad="63500" dist="25400" dir="8100000" algn="bl" rotWithShape="0">
              <a:srgbClr val="000000">
                <a:alpha val="10000"/>
              </a:srgbClr>
            </a:outerShdw>
          </a:effectLst>
        </p:spPr>
        <p:txBody>
          <a:bodyPr/>
          <a:lstStyle/>
          <a:p>
            <a:endParaRPr lang="en-CA"/>
          </a:p>
        </p:txBody>
      </p:sp>
      <p:sp>
        <p:nvSpPr>
          <p:cNvPr id="29" name="Shape 27"/>
          <p:cNvSpPr/>
          <p:nvPr/>
        </p:nvSpPr>
        <p:spPr>
          <a:xfrm>
            <a:off x="3337560" y="2880360"/>
            <a:ext cx="54864" cy="896112"/>
          </a:xfrm>
          <a:prstGeom prst="rect">
            <a:avLst/>
          </a:prstGeom>
          <a:solidFill>
            <a:srgbClr val="F5C842"/>
          </a:solidFill>
          <a:ln/>
        </p:spPr>
        <p:txBody>
          <a:bodyPr/>
          <a:lstStyle/>
          <a:p>
            <a:endParaRPr lang="en-CA"/>
          </a:p>
        </p:txBody>
      </p:sp>
      <p:sp>
        <p:nvSpPr>
          <p:cNvPr id="30" name="Text 28"/>
          <p:cNvSpPr/>
          <p:nvPr/>
        </p:nvSpPr>
        <p:spPr>
          <a:xfrm>
            <a:off x="3456432" y="2926080"/>
            <a:ext cx="1280160" cy="274320"/>
          </a:xfrm>
          <a:prstGeom prst="rect">
            <a:avLst/>
          </a:prstGeom>
          <a:noFill/>
          <a:ln/>
        </p:spPr>
        <p:txBody>
          <a:bodyPr wrap="square" lIns="0" tIns="0" rIns="0" bIns="0" rtlCol="0" anchor="ctr"/>
          <a:lstStyle/>
          <a:p>
            <a:pPr marL="0" indent="0">
              <a:buNone/>
            </a:pPr>
            <a:r>
              <a:rPr lang="en-US" sz="900" b="1" kern="0" spc="100" dirty="0">
                <a:solidFill>
                  <a:srgbClr val="F5C842"/>
                </a:solidFill>
                <a:latin typeface="Calibri" pitchFamily="34" charset="0"/>
                <a:ea typeface="Calibri" pitchFamily="34" charset="-122"/>
                <a:cs typeface="Calibri" pitchFamily="34" charset="-120"/>
              </a:rPr>
              <a:t>Step 3</a:t>
            </a:r>
            <a:endParaRPr lang="en-US" sz="900" dirty="0"/>
          </a:p>
        </p:txBody>
      </p:sp>
      <p:sp>
        <p:nvSpPr>
          <p:cNvPr id="31" name="Text 29"/>
          <p:cNvSpPr/>
          <p:nvPr/>
        </p:nvSpPr>
        <p:spPr>
          <a:xfrm>
            <a:off x="3456432" y="3182112"/>
            <a:ext cx="5257800" cy="274320"/>
          </a:xfrm>
          <a:prstGeom prst="rect">
            <a:avLst/>
          </a:prstGeom>
          <a:noFill/>
          <a:ln/>
        </p:spPr>
        <p:txBody>
          <a:bodyPr wrap="square" lIns="0" tIns="0" rIns="0" bIns="0" rtlCol="0" anchor="ctr"/>
          <a:lstStyle/>
          <a:p>
            <a:pPr marL="0" indent="0">
              <a:buNone/>
            </a:pPr>
            <a:r>
              <a:rPr lang="en-US" sz="1300" b="1" dirty="0">
                <a:solidFill>
                  <a:srgbClr val="FFFFFF"/>
                </a:solidFill>
                <a:latin typeface="Georgia" pitchFamily="34" charset="0"/>
                <a:ea typeface="Georgia" pitchFamily="34" charset="-122"/>
                <a:cs typeface="Georgia" pitchFamily="34" charset="-120"/>
              </a:rPr>
              <a:t>Edit for YOUR Voice</a:t>
            </a:r>
            <a:endParaRPr lang="en-US" sz="1300" dirty="0"/>
          </a:p>
        </p:txBody>
      </p:sp>
      <p:sp>
        <p:nvSpPr>
          <p:cNvPr id="32" name="Text 30"/>
          <p:cNvSpPr/>
          <p:nvPr/>
        </p:nvSpPr>
        <p:spPr>
          <a:xfrm>
            <a:off x="3456432" y="3456432"/>
            <a:ext cx="5257800" cy="274320"/>
          </a:xfrm>
          <a:prstGeom prst="rect">
            <a:avLst/>
          </a:prstGeom>
          <a:noFill/>
          <a:ln/>
        </p:spPr>
        <p:txBody>
          <a:bodyPr wrap="square" lIns="0" tIns="0" rIns="0" bIns="0" rtlCol="0" anchor="ctr"/>
          <a:lstStyle/>
          <a:p>
            <a:pPr marL="0" indent="0">
              <a:buNone/>
            </a:pPr>
            <a:r>
              <a:rPr lang="en-US" sz="950" dirty="0">
                <a:solidFill>
                  <a:srgbClr val="E8F5EF"/>
                </a:solidFill>
                <a:latin typeface="Calibri" pitchFamily="34" charset="0"/>
                <a:ea typeface="Calibri" pitchFamily="34" charset="-122"/>
                <a:cs typeface="Calibri" pitchFamily="34" charset="-120"/>
              </a:rPr>
              <a:t>Read the output aloud. Change any words that do not sound like you. Add specific details AI could not know.</a:t>
            </a:r>
            <a:endParaRPr lang="en-US" sz="950" dirty="0"/>
          </a:p>
        </p:txBody>
      </p:sp>
      <p:sp>
        <p:nvSpPr>
          <p:cNvPr id="33" name="Shape 31"/>
          <p:cNvSpPr/>
          <p:nvPr/>
        </p:nvSpPr>
        <p:spPr>
          <a:xfrm>
            <a:off x="3337560" y="3886200"/>
            <a:ext cx="5486400" cy="896112"/>
          </a:xfrm>
          <a:prstGeom prst="rect">
            <a:avLst/>
          </a:prstGeom>
          <a:solidFill>
            <a:srgbClr val="132A20"/>
          </a:solidFill>
          <a:ln/>
          <a:effectLst>
            <a:outerShdw blurRad="63500" dist="25400" dir="8100000" algn="bl" rotWithShape="0">
              <a:srgbClr val="000000">
                <a:alpha val="10000"/>
              </a:srgbClr>
            </a:outerShdw>
          </a:effectLst>
        </p:spPr>
        <p:txBody>
          <a:bodyPr/>
          <a:lstStyle/>
          <a:p>
            <a:endParaRPr lang="en-CA"/>
          </a:p>
        </p:txBody>
      </p:sp>
      <p:sp>
        <p:nvSpPr>
          <p:cNvPr id="34" name="Shape 32"/>
          <p:cNvSpPr/>
          <p:nvPr/>
        </p:nvSpPr>
        <p:spPr>
          <a:xfrm>
            <a:off x="3337560" y="3886200"/>
            <a:ext cx="54864" cy="896112"/>
          </a:xfrm>
          <a:prstGeom prst="rect">
            <a:avLst/>
          </a:prstGeom>
          <a:solidFill>
            <a:srgbClr val="F5C842"/>
          </a:solidFill>
          <a:ln/>
        </p:spPr>
        <p:txBody>
          <a:bodyPr/>
          <a:lstStyle/>
          <a:p>
            <a:endParaRPr lang="en-CA"/>
          </a:p>
        </p:txBody>
      </p:sp>
      <p:sp>
        <p:nvSpPr>
          <p:cNvPr id="35" name="Text 33"/>
          <p:cNvSpPr/>
          <p:nvPr/>
        </p:nvSpPr>
        <p:spPr>
          <a:xfrm>
            <a:off x="3456432" y="3931920"/>
            <a:ext cx="1280160" cy="274320"/>
          </a:xfrm>
          <a:prstGeom prst="rect">
            <a:avLst/>
          </a:prstGeom>
          <a:noFill/>
          <a:ln/>
        </p:spPr>
        <p:txBody>
          <a:bodyPr wrap="square" lIns="0" tIns="0" rIns="0" bIns="0" rtlCol="0" anchor="ctr"/>
          <a:lstStyle/>
          <a:p>
            <a:pPr marL="0" indent="0">
              <a:buNone/>
            </a:pPr>
            <a:r>
              <a:rPr lang="en-US" sz="900" b="1" kern="0" spc="100" dirty="0">
                <a:solidFill>
                  <a:srgbClr val="F5C842"/>
                </a:solidFill>
                <a:latin typeface="Calibri" pitchFamily="34" charset="0"/>
                <a:ea typeface="Calibri" pitchFamily="34" charset="-122"/>
                <a:cs typeface="Calibri" pitchFamily="34" charset="-120"/>
              </a:rPr>
              <a:t>Step 4</a:t>
            </a:r>
            <a:endParaRPr lang="en-US" sz="900" dirty="0"/>
          </a:p>
        </p:txBody>
      </p:sp>
      <p:sp>
        <p:nvSpPr>
          <p:cNvPr id="36" name="Text 34"/>
          <p:cNvSpPr/>
          <p:nvPr/>
        </p:nvSpPr>
        <p:spPr>
          <a:xfrm>
            <a:off x="3456432" y="4187952"/>
            <a:ext cx="5257800" cy="274320"/>
          </a:xfrm>
          <a:prstGeom prst="rect">
            <a:avLst/>
          </a:prstGeom>
          <a:noFill/>
          <a:ln/>
        </p:spPr>
        <p:txBody>
          <a:bodyPr wrap="square" lIns="0" tIns="0" rIns="0" bIns="0" rtlCol="0" anchor="ctr"/>
          <a:lstStyle/>
          <a:p>
            <a:pPr marL="0" indent="0">
              <a:buNone/>
            </a:pPr>
            <a:r>
              <a:rPr lang="en-US" sz="1300" b="1" dirty="0">
                <a:solidFill>
                  <a:srgbClr val="FFFFFF"/>
                </a:solidFill>
                <a:latin typeface="Georgia" pitchFamily="34" charset="0"/>
                <a:ea typeface="Georgia" pitchFamily="34" charset="-122"/>
                <a:cs typeface="Georgia" pitchFamily="34" charset="-120"/>
              </a:rPr>
              <a:t>Polish &amp; Save</a:t>
            </a:r>
            <a:endParaRPr lang="en-US" sz="1300" dirty="0"/>
          </a:p>
        </p:txBody>
      </p:sp>
      <p:sp>
        <p:nvSpPr>
          <p:cNvPr id="37" name="Text 35"/>
          <p:cNvSpPr/>
          <p:nvPr/>
        </p:nvSpPr>
        <p:spPr>
          <a:xfrm>
            <a:off x="3456432" y="4462272"/>
            <a:ext cx="5257800" cy="274320"/>
          </a:xfrm>
          <a:prstGeom prst="rect">
            <a:avLst/>
          </a:prstGeom>
          <a:noFill/>
          <a:ln/>
        </p:spPr>
        <p:txBody>
          <a:bodyPr wrap="square" lIns="0" tIns="0" rIns="0" bIns="0" rtlCol="0" anchor="ctr"/>
          <a:lstStyle/>
          <a:p>
            <a:pPr marL="0" indent="0">
              <a:buNone/>
            </a:pPr>
            <a:r>
              <a:rPr lang="en-US" sz="950" dirty="0">
                <a:solidFill>
                  <a:srgbClr val="E8F5EF"/>
                </a:solidFill>
                <a:latin typeface="Calibri" pitchFamily="34" charset="0"/>
                <a:ea typeface="Calibri" pitchFamily="34" charset="-122"/>
                <a:cs typeface="Calibri" pitchFamily="34" charset="-120"/>
              </a:rPr>
              <a:t>Finalize your response and save it. This is now a real career asset you can use starting today.</a:t>
            </a:r>
            <a:endParaRPr lang="en-US" sz="9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411480" y="137160"/>
            <a:ext cx="2103120" cy="274320"/>
          </a:xfrm>
          <a:prstGeom prst="roundRect">
            <a:avLst>
              <a:gd name="adj" fmla="val 16667"/>
            </a:avLst>
          </a:prstGeom>
          <a:solidFill>
            <a:srgbClr val="028853"/>
          </a:solidFill>
          <a:ln/>
        </p:spPr>
        <p:txBody>
          <a:bodyPr/>
          <a:lstStyle/>
          <a:p>
            <a:endParaRPr lang="en-CA"/>
          </a:p>
        </p:txBody>
      </p:sp>
      <p:sp>
        <p:nvSpPr>
          <p:cNvPr id="3" name="Text 1"/>
          <p:cNvSpPr/>
          <p:nvPr/>
        </p:nvSpPr>
        <p:spPr>
          <a:xfrm>
            <a:off x="411480" y="137160"/>
            <a:ext cx="2103120" cy="274320"/>
          </a:xfrm>
          <a:prstGeom prst="rect">
            <a:avLst/>
          </a:prstGeom>
          <a:noFill/>
          <a:ln/>
        </p:spPr>
        <p:txBody>
          <a:bodyPr wrap="square" lIns="0" tIns="0" rIns="0" bIns="0" rtlCol="0" anchor="ctr"/>
          <a:lstStyle/>
          <a:p>
            <a:pPr marL="0" indent="0" algn="ctr">
              <a:buNone/>
            </a:pPr>
            <a:r>
              <a:rPr lang="en-US" sz="850" b="1" kern="0" spc="150" dirty="0">
                <a:solidFill>
                  <a:srgbClr val="FFFFFF"/>
                </a:solidFill>
                <a:latin typeface="Calibri" pitchFamily="34" charset="0"/>
                <a:ea typeface="Calibri" pitchFamily="34" charset="-122"/>
                <a:cs typeface="Calibri" pitchFamily="34" charset="-120"/>
              </a:rPr>
              <a:t>YOUR CAREER ASSET</a:t>
            </a:r>
            <a:endParaRPr lang="en-US" sz="850" dirty="0"/>
          </a:p>
        </p:txBody>
      </p:sp>
      <p:sp>
        <p:nvSpPr>
          <p:cNvPr id="4" name="Text 2"/>
          <p:cNvSpPr/>
          <p:nvPr/>
        </p:nvSpPr>
        <p:spPr>
          <a:xfrm>
            <a:off x="411480" y="457200"/>
            <a:ext cx="8321040" cy="804672"/>
          </a:xfrm>
          <a:prstGeom prst="rect">
            <a:avLst/>
          </a:prstGeom>
          <a:noFill/>
          <a:ln/>
        </p:spPr>
        <p:txBody>
          <a:bodyPr wrap="square" lIns="0" tIns="0" rIns="0" bIns="0" rtlCol="0" anchor="ctr"/>
          <a:lstStyle/>
          <a:p>
            <a:pPr marL="0" indent="0">
              <a:lnSpc>
                <a:spcPct val="110000"/>
              </a:lnSpc>
              <a:buNone/>
            </a:pPr>
            <a:r>
              <a:rPr lang="en-US" sz="2600" b="1" dirty="0">
                <a:solidFill>
                  <a:srgbClr val="1E2D26"/>
                </a:solidFill>
                <a:latin typeface="Georgia" pitchFamily="34" charset="0"/>
                <a:ea typeface="Georgia" pitchFamily="34" charset="-122"/>
                <a:cs typeface="Georgia" pitchFamily="34" charset="-120"/>
              </a:rPr>
              <a:t>Generate &amp; Refine Your “About Me Pitch”</a:t>
            </a:r>
            <a:endParaRPr lang="en-US" sz="2600" dirty="0"/>
          </a:p>
        </p:txBody>
      </p:sp>
      <p:sp>
        <p:nvSpPr>
          <p:cNvPr id="5" name="Shape 3"/>
          <p:cNvSpPr/>
          <p:nvPr/>
        </p:nvSpPr>
        <p:spPr>
          <a:xfrm>
            <a:off x="530352" y="1396746"/>
            <a:ext cx="5166360" cy="3120390"/>
          </a:xfrm>
          <a:prstGeom prst="rect">
            <a:avLst/>
          </a:prstGeom>
          <a:solidFill>
            <a:srgbClr val="E8F5EF"/>
          </a:solidFill>
          <a:ln/>
        </p:spPr>
        <p:txBody>
          <a:bodyPr/>
          <a:lstStyle/>
          <a:p>
            <a:endParaRPr lang="en-CA"/>
          </a:p>
        </p:txBody>
      </p:sp>
      <p:sp>
        <p:nvSpPr>
          <p:cNvPr id="6" name="Shape 4"/>
          <p:cNvSpPr/>
          <p:nvPr/>
        </p:nvSpPr>
        <p:spPr>
          <a:xfrm>
            <a:off x="411480" y="1353312"/>
            <a:ext cx="5166360" cy="329184"/>
          </a:xfrm>
          <a:prstGeom prst="rect">
            <a:avLst/>
          </a:prstGeom>
          <a:solidFill>
            <a:srgbClr val="015C38"/>
          </a:solidFill>
          <a:ln/>
        </p:spPr>
        <p:txBody>
          <a:bodyPr/>
          <a:lstStyle/>
          <a:p>
            <a:endParaRPr lang="en-CA"/>
          </a:p>
        </p:txBody>
      </p:sp>
      <p:sp>
        <p:nvSpPr>
          <p:cNvPr id="7" name="Text 5"/>
          <p:cNvSpPr/>
          <p:nvPr/>
        </p:nvSpPr>
        <p:spPr>
          <a:xfrm>
            <a:off x="594360" y="1353312"/>
            <a:ext cx="4892040" cy="329184"/>
          </a:xfrm>
          <a:prstGeom prst="rect">
            <a:avLst/>
          </a:prstGeom>
          <a:noFill/>
          <a:ln/>
        </p:spPr>
        <p:txBody>
          <a:bodyPr wrap="square" lIns="0" tIns="0" rIns="0" bIns="0" rtlCol="0" anchor="ctr"/>
          <a:lstStyle/>
          <a:p>
            <a:pPr marL="0" indent="0">
              <a:buNone/>
            </a:pPr>
            <a:r>
              <a:rPr lang="en-US" sz="1300" b="1" dirty="0">
                <a:solidFill>
                  <a:srgbClr val="FFFFFF"/>
                </a:solidFill>
                <a:latin typeface="Georgia" pitchFamily="34" charset="0"/>
                <a:ea typeface="Georgia" pitchFamily="34" charset="-122"/>
                <a:cs typeface="Georgia" pitchFamily="34" charset="-120"/>
              </a:rPr>
              <a:t>A Great Response Includes:</a:t>
            </a:r>
            <a:endParaRPr lang="en-US" sz="1300" dirty="0"/>
          </a:p>
        </p:txBody>
      </p:sp>
      <p:sp>
        <p:nvSpPr>
          <p:cNvPr id="8" name="Shape 6"/>
          <p:cNvSpPr/>
          <p:nvPr/>
        </p:nvSpPr>
        <p:spPr>
          <a:xfrm>
            <a:off x="530352" y="1755648"/>
            <a:ext cx="201168" cy="201168"/>
          </a:xfrm>
          <a:prstGeom prst="rect">
            <a:avLst/>
          </a:prstGeom>
          <a:solidFill>
            <a:srgbClr val="028853"/>
          </a:solidFill>
          <a:ln/>
        </p:spPr>
        <p:txBody>
          <a:bodyPr/>
          <a:lstStyle/>
          <a:p>
            <a:endParaRPr lang="en-CA"/>
          </a:p>
        </p:txBody>
      </p:sp>
      <p:sp>
        <p:nvSpPr>
          <p:cNvPr id="9" name="Text 7"/>
          <p:cNvSpPr/>
          <p:nvPr/>
        </p:nvSpPr>
        <p:spPr>
          <a:xfrm>
            <a:off x="822960" y="1737360"/>
            <a:ext cx="1371600" cy="320040"/>
          </a:xfrm>
          <a:prstGeom prst="rect">
            <a:avLst/>
          </a:prstGeom>
          <a:noFill/>
          <a:ln/>
        </p:spPr>
        <p:txBody>
          <a:bodyPr wrap="square" lIns="0" tIns="0" rIns="0" bIns="0" rtlCol="0" anchor="ctr"/>
          <a:lstStyle/>
          <a:p>
            <a:pPr marL="0" indent="0">
              <a:buNone/>
            </a:pPr>
            <a:r>
              <a:rPr lang="en-US" sz="1400" b="1" dirty="0">
                <a:solidFill>
                  <a:srgbClr val="015C38"/>
                </a:solidFill>
                <a:latin typeface="Calibri" pitchFamily="34" charset="0"/>
                <a:ea typeface="Calibri" pitchFamily="34" charset="-122"/>
                <a:cs typeface="Calibri" pitchFamily="34" charset="-120"/>
              </a:rPr>
              <a:t>Optimistic warmth:</a:t>
            </a:r>
            <a:endParaRPr lang="en-US" sz="1000" dirty="0"/>
          </a:p>
        </p:txBody>
      </p:sp>
      <p:sp>
        <p:nvSpPr>
          <p:cNvPr id="10" name="Text 8"/>
          <p:cNvSpPr/>
          <p:nvPr/>
        </p:nvSpPr>
        <p:spPr>
          <a:xfrm>
            <a:off x="2011680" y="1737360"/>
            <a:ext cx="3520440" cy="320040"/>
          </a:xfrm>
          <a:prstGeom prst="rect">
            <a:avLst/>
          </a:prstGeom>
          <a:noFill/>
          <a:ln/>
        </p:spPr>
        <p:txBody>
          <a:bodyPr wrap="square" lIns="0" tIns="0" rIns="0" bIns="0" rtlCol="0" anchor="ctr"/>
          <a:lstStyle/>
          <a:p>
            <a:r>
              <a:rPr lang="en-US" sz="1400" dirty="0"/>
              <a:t>A naturally positive, friendly, welcoming attitude</a:t>
            </a:r>
          </a:p>
        </p:txBody>
      </p:sp>
      <p:sp>
        <p:nvSpPr>
          <p:cNvPr id="11" name="Shape 9"/>
          <p:cNvSpPr/>
          <p:nvPr/>
        </p:nvSpPr>
        <p:spPr>
          <a:xfrm>
            <a:off x="530352" y="2179930"/>
            <a:ext cx="201168" cy="201168"/>
          </a:xfrm>
          <a:prstGeom prst="rect">
            <a:avLst/>
          </a:prstGeom>
          <a:solidFill>
            <a:srgbClr val="028853"/>
          </a:solidFill>
          <a:ln/>
        </p:spPr>
        <p:txBody>
          <a:bodyPr/>
          <a:lstStyle/>
          <a:p>
            <a:endParaRPr lang="en-CA"/>
          </a:p>
        </p:txBody>
      </p:sp>
      <p:sp>
        <p:nvSpPr>
          <p:cNvPr id="12" name="Text 10"/>
          <p:cNvSpPr/>
          <p:nvPr/>
        </p:nvSpPr>
        <p:spPr>
          <a:xfrm>
            <a:off x="822960" y="2100834"/>
            <a:ext cx="1371600" cy="320040"/>
          </a:xfrm>
          <a:prstGeom prst="rect">
            <a:avLst/>
          </a:prstGeom>
          <a:noFill/>
          <a:ln/>
        </p:spPr>
        <p:txBody>
          <a:bodyPr wrap="square" lIns="0" tIns="0" rIns="0" bIns="0" rtlCol="0" anchor="ctr"/>
          <a:lstStyle/>
          <a:p>
            <a:pPr marL="0" indent="0">
              <a:buNone/>
            </a:pPr>
            <a:r>
              <a:rPr lang="en-US" sz="1400" b="1" dirty="0">
                <a:solidFill>
                  <a:srgbClr val="015C38"/>
                </a:solidFill>
                <a:latin typeface="Calibri" pitchFamily="34" charset="0"/>
                <a:ea typeface="Calibri" pitchFamily="34" charset="-122"/>
                <a:cs typeface="Calibri" pitchFamily="34" charset="-120"/>
              </a:rPr>
              <a:t>Intelligence</a:t>
            </a:r>
            <a:endParaRPr lang="en-US" sz="1400" dirty="0"/>
          </a:p>
        </p:txBody>
      </p:sp>
      <p:sp>
        <p:nvSpPr>
          <p:cNvPr id="13" name="Text 11"/>
          <p:cNvSpPr/>
          <p:nvPr/>
        </p:nvSpPr>
        <p:spPr>
          <a:xfrm>
            <a:off x="2011680" y="2100834"/>
            <a:ext cx="3543300" cy="320040"/>
          </a:xfrm>
          <a:prstGeom prst="rect">
            <a:avLst/>
          </a:prstGeom>
          <a:noFill/>
          <a:ln/>
        </p:spPr>
        <p:txBody>
          <a:bodyPr wrap="square" lIns="0" tIns="0" rIns="0" bIns="0" rtlCol="0" anchor="ctr"/>
          <a:lstStyle/>
          <a:p>
            <a:r>
              <a:rPr lang="en-US" sz="1400" dirty="0"/>
              <a:t>Real curiosity, judgment, and the ability to learn</a:t>
            </a:r>
          </a:p>
        </p:txBody>
      </p:sp>
      <p:sp>
        <p:nvSpPr>
          <p:cNvPr id="14" name="Shape 12"/>
          <p:cNvSpPr/>
          <p:nvPr/>
        </p:nvSpPr>
        <p:spPr>
          <a:xfrm>
            <a:off x="512064" y="3877056"/>
            <a:ext cx="201168" cy="201168"/>
          </a:xfrm>
          <a:prstGeom prst="rect">
            <a:avLst/>
          </a:prstGeom>
          <a:solidFill>
            <a:srgbClr val="028853"/>
          </a:solidFill>
          <a:ln/>
        </p:spPr>
        <p:txBody>
          <a:bodyPr/>
          <a:lstStyle/>
          <a:p>
            <a:endParaRPr lang="en-CA"/>
          </a:p>
        </p:txBody>
      </p:sp>
      <p:sp>
        <p:nvSpPr>
          <p:cNvPr id="15" name="Text 13"/>
          <p:cNvSpPr/>
          <p:nvPr/>
        </p:nvSpPr>
        <p:spPr>
          <a:xfrm>
            <a:off x="822960" y="3824478"/>
            <a:ext cx="1371600" cy="320040"/>
          </a:xfrm>
          <a:prstGeom prst="rect">
            <a:avLst/>
          </a:prstGeom>
          <a:noFill/>
          <a:ln/>
        </p:spPr>
        <p:txBody>
          <a:bodyPr wrap="square" lIns="0" tIns="0" rIns="0" bIns="0" rtlCol="0" anchor="ctr"/>
          <a:lstStyle/>
          <a:p>
            <a:pPr marL="0" indent="0">
              <a:buNone/>
            </a:pPr>
            <a:r>
              <a:rPr lang="en-US" sz="1400" b="1" dirty="0">
                <a:solidFill>
                  <a:srgbClr val="015C38"/>
                </a:solidFill>
                <a:latin typeface="Calibri" pitchFamily="34" charset="0"/>
                <a:ea typeface="Calibri" pitchFamily="34" charset="-122"/>
                <a:cs typeface="Calibri" pitchFamily="34" charset="-120"/>
              </a:rPr>
              <a:t>Empathy:</a:t>
            </a:r>
            <a:endParaRPr lang="en-US" sz="1400" dirty="0"/>
          </a:p>
        </p:txBody>
      </p:sp>
      <p:sp>
        <p:nvSpPr>
          <p:cNvPr id="16" name="Text 14"/>
          <p:cNvSpPr/>
          <p:nvPr/>
        </p:nvSpPr>
        <p:spPr>
          <a:xfrm>
            <a:off x="2011680" y="2553462"/>
            <a:ext cx="3566160" cy="320040"/>
          </a:xfrm>
          <a:prstGeom prst="rect">
            <a:avLst/>
          </a:prstGeom>
          <a:noFill/>
          <a:ln/>
        </p:spPr>
        <p:txBody>
          <a:bodyPr wrap="square" lIns="0" tIns="0" rIns="0" bIns="0" rtlCol="0" anchor="ctr"/>
          <a:lstStyle/>
          <a:p>
            <a:r>
              <a:rPr lang="en-US" sz="1400" dirty="0"/>
              <a:t>Willing to work hard, responsibly follow through</a:t>
            </a:r>
          </a:p>
        </p:txBody>
      </p:sp>
      <p:sp>
        <p:nvSpPr>
          <p:cNvPr id="17" name="Shape 15"/>
          <p:cNvSpPr/>
          <p:nvPr/>
        </p:nvSpPr>
        <p:spPr>
          <a:xfrm>
            <a:off x="530352" y="3452776"/>
            <a:ext cx="201168" cy="201168"/>
          </a:xfrm>
          <a:prstGeom prst="rect">
            <a:avLst/>
          </a:prstGeom>
          <a:solidFill>
            <a:srgbClr val="028853"/>
          </a:solidFill>
          <a:ln/>
        </p:spPr>
        <p:txBody>
          <a:bodyPr/>
          <a:lstStyle/>
          <a:p>
            <a:endParaRPr lang="en-CA"/>
          </a:p>
        </p:txBody>
      </p:sp>
      <p:sp>
        <p:nvSpPr>
          <p:cNvPr id="18" name="Text 16"/>
          <p:cNvSpPr/>
          <p:nvPr/>
        </p:nvSpPr>
        <p:spPr>
          <a:xfrm>
            <a:off x="822960" y="2964942"/>
            <a:ext cx="1371600" cy="320040"/>
          </a:xfrm>
          <a:prstGeom prst="rect">
            <a:avLst/>
          </a:prstGeom>
          <a:noFill/>
          <a:ln/>
        </p:spPr>
        <p:txBody>
          <a:bodyPr wrap="square" lIns="0" tIns="0" rIns="0" bIns="0" rtlCol="0" anchor="ctr"/>
          <a:lstStyle/>
          <a:p>
            <a:r>
              <a:rPr lang="en-CA" sz="1400" b="1" dirty="0">
                <a:solidFill>
                  <a:srgbClr val="015C38"/>
                </a:solidFill>
                <a:latin typeface="Calibri" pitchFamily="34" charset="0"/>
                <a:ea typeface="Calibri" pitchFamily="34" charset="-122"/>
                <a:cs typeface="Calibri" pitchFamily="34" charset="-120"/>
              </a:rPr>
              <a:t>Self-awareness</a:t>
            </a:r>
            <a:endParaRPr lang="en-US" sz="1400" b="1" dirty="0">
              <a:solidFill>
                <a:srgbClr val="015C38"/>
              </a:solidFill>
              <a:latin typeface="Calibri" pitchFamily="34" charset="0"/>
              <a:ea typeface="Calibri" pitchFamily="34" charset="-122"/>
              <a:cs typeface="Calibri" pitchFamily="34" charset="-120"/>
            </a:endParaRPr>
          </a:p>
        </p:txBody>
      </p:sp>
      <p:sp>
        <p:nvSpPr>
          <p:cNvPr id="19" name="Text 17"/>
          <p:cNvSpPr/>
          <p:nvPr/>
        </p:nvSpPr>
        <p:spPr>
          <a:xfrm>
            <a:off x="2011680" y="2964942"/>
            <a:ext cx="3474720" cy="320040"/>
          </a:xfrm>
          <a:prstGeom prst="rect">
            <a:avLst/>
          </a:prstGeom>
          <a:noFill/>
          <a:ln/>
        </p:spPr>
        <p:txBody>
          <a:bodyPr wrap="square" lIns="0" tIns="0" rIns="0" bIns="0" rtlCol="0" anchor="ctr"/>
          <a:lstStyle/>
          <a:p>
            <a:pPr marL="0" indent="0">
              <a:buNone/>
            </a:pPr>
            <a:r>
              <a:rPr lang="en-US" sz="1400" dirty="0">
                <a:solidFill>
                  <a:srgbClr val="1E2D26"/>
                </a:solidFill>
                <a:latin typeface="Calibri" pitchFamily="34" charset="0"/>
                <a:ea typeface="Calibri" pitchFamily="34" charset="-122"/>
                <a:cs typeface="Calibri" pitchFamily="34" charset="-120"/>
              </a:rPr>
              <a:t>One specific thing that differentiates you</a:t>
            </a:r>
            <a:endParaRPr lang="en-US" sz="1400" dirty="0"/>
          </a:p>
        </p:txBody>
      </p:sp>
      <p:sp>
        <p:nvSpPr>
          <p:cNvPr id="21" name="Text 19"/>
          <p:cNvSpPr/>
          <p:nvPr/>
        </p:nvSpPr>
        <p:spPr>
          <a:xfrm>
            <a:off x="822960" y="3385566"/>
            <a:ext cx="1371600" cy="320040"/>
          </a:xfrm>
          <a:prstGeom prst="rect">
            <a:avLst/>
          </a:prstGeom>
          <a:noFill/>
          <a:ln/>
        </p:spPr>
        <p:txBody>
          <a:bodyPr wrap="square" lIns="0" tIns="0" rIns="0" bIns="0" rtlCol="0" anchor="ctr"/>
          <a:lstStyle/>
          <a:p>
            <a:r>
              <a:rPr lang="en-CA" sz="1400" b="1" dirty="0">
                <a:solidFill>
                  <a:srgbClr val="015C38"/>
                </a:solidFill>
                <a:latin typeface="Calibri" pitchFamily="34" charset="0"/>
                <a:ea typeface="Calibri" pitchFamily="34" charset="-122"/>
                <a:cs typeface="Calibri" pitchFamily="34" charset="-120"/>
              </a:rPr>
              <a:t>Integrity</a:t>
            </a:r>
            <a:endParaRPr lang="en-US" sz="1400" b="1" dirty="0">
              <a:solidFill>
                <a:srgbClr val="015C38"/>
              </a:solidFill>
              <a:latin typeface="Calibri" pitchFamily="34" charset="0"/>
              <a:ea typeface="Calibri" pitchFamily="34" charset="-122"/>
              <a:cs typeface="Calibri" pitchFamily="34" charset="-120"/>
            </a:endParaRPr>
          </a:p>
        </p:txBody>
      </p:sp>
      <p:sp>
        <p:nvSpPr>
          <p:cNvPr id="22" name="Text 20"/>
          <p:cNvSpPr/>
          <p:nvPr/>
        </p:nvSpPr>
        <p:spPr>
          <a:xfrm>
            <a:off x="2011680" y="3385566"/>
            <a:ext cx="3520440" cy="320040"/>
          </a:xfrm>
          <a:prstGeom prst="rect">
            <a:avLst/>
          </a:prstGeom>
          <a:noFill/>
          <a:ln/>
        </p:spPr>
        <p:txBody>
          <a:bodyPr wrap="square" lIns="0" tIns="0" rIns="0" bIns="0" rtlCol="0" anchor="ctr"/>
          <a:lstStyle/>
          <a:p>
            <a:r>
              <a:rPr lang="en-US" sz="1400" dirty="0">
                <a:solidFill>
                  <a:srgbClr val="1E2D26"/>
                </a:solidFill>
                <a:latin typeface="Calibri" pitchFamily="34" charset="0"/>
                <a:ea typeface="Calibri" pitchFamily="34" charset="-122"/>
                <a:cs typeface="Calibri" pitchFamily="34" charset="-120"/>
              </a:rPr>
              <a:t>A brief reason this opportunity interests you</a:t>
            </a:r>
            <a:endParaRPr lang="en-US" sz="1400" dirty="0"/>
          </a:p>
        </p:txBody>
      </p:sp>
      <p:sp>
        <p:nvSpPr>
          <p:cNvPr id="23" name="Shape 21"/>
          <p:cNvSpPr/>
          <p:nvPr/>
        </p:nvSpPr>
        <p:spPr>
          <a:xfrm>
            <a:off x="5715000" y="1353312"/>
            <a:ext cx="3017520" cy="2743200"/>
          </a:xfrm>
          <a:prstGeom prst="rect">
            <a:avLst/>
          </a:prstGeom>
          <a:solidFill>
            <a:srgbClr val="015C38"/>
          </a:solidFill>
          <a:ln/>
          <a:effectLst>
            <a:outerShdw blurRad="101600" dist="38100" dir="8100000" algn="bl" rotWithShape="0">
              <a:srgbClr val="000000">
                <a:alpha val="13000"/>
              </a:srgbClr>
            </a:outerShdw>
          </a:effectLst>
        </p:spPr>
        <p:txBody>
          <a:bodyPr/>
          <a:lstStyle/>
          <a:p>
            <a:endParaRPr lang="en-CA"/>
          </a:p>
        </p:txBody>
      </p:sp>
      <p:sp>
        <p:nvSpPr>
          <p:cNvPr id="24" name="Shape 22"/>
          <p:cNvSpPr/>
          <p:nvPr/>
        </p:nvSpPr>
        <p:spPr>
          <a:xfrm>
            <a:off x="5715000" y="1353312"/>
            <a:ext cx="3017520" cy="54864"/>
          </a:xfrm>
          <a:prstGeom prst="rect">
            <a:avLst/>
          </a:prstGeom>
          <a:solidFill>
            <a:srgbClr val="F5C842"/>
          </a:solidFill>
          <a:ln/>
        </p:spPr>
        <p:txBody>
          <a:bodyPr/>
          <a:lstStyle/>
          <a:p>
            <a:endParaRPr lang="en-CA"/>
          </a:p>
        </p:txBody>
      </p:sp>
      <p:sp>
        <p:nvSpPr>
          <p:cNvPr id="25" name="Text 23"/>
          <p:cNvSpPr/>
          <p:nvPr/>
        </p:nvSpPr>
        <p:spPr>
          <a:xfrm>
            <a:off x="5833872" y="1444752"/>
            <a:ext cx="2779776" cy="292608"/>
          </a:xfrm>
          <a:prstGeom prst="rect">
            <a:avLst/>
          </a:prstGeom>
          <a:noFill/>
          <a:ln/>
        </p:spPr>
        <p:txBody>
          <a:bodyPr wrap="square" lIns="0" tIns="0" rIns="0" bIns="0" rtlCol="0" anchor="ctr"/>
          <a:lstStyle/>
          <a:p>
            <a:pPr marL="0" indent="0">
              <a:buNone/>
            </a:pPr>
            <a:r>
              <a:rPr lang="en-US" sz="1200" b="1" dirty="0">
                <a:solidFill>
                  <a:srgbClr val="F5C842"/>
                </a:solidFill>
                <a:latin typeface="Georgia" pitchFamily="34" charset="0"/>
                <a:ea typeface="Georgia" pitchFamily="34" charset="-122"/>
                <a:cs typeface="Georgia" pitchFamily="34" charset="-120"/>
              </a:rPr>
              <a:t>Refinement Prompts</a:t>
            </a:r>
            <a:endParaRPr lang="en-US" sz="1200" dirty="0"/>
          </a:p>
        </p:txBody>
      </p:sp>
      <p:sp>
        <p:nvSpPr>
          <p:cNvPr id="26" name="Text 24"/>
          <p:cNvSpPr/>
          <p:nvPr/>
        </p:nvSpPr>
        <p:spPr>
          <a:xfrm>
            <a:off x="5833872" y="1764792"/>
            <a:ext cx="2779776" cy="256032"/>
          </a:xfrm>
          <a:prstGeom prst="rect">
            <a:avLst/>
          </a:prstGeom>
          <a:noFill/>
          <a:ln/>
        </p:spPr>
        <p:txBody>
          <a:bodyPr wrap="square" lIns="0" tIns="0" rIns="0" bIns="0" rtlCol="0" anchor="ctr"/>
          <a:lstStyle/>
          <a:p>
            <a:pPr marL="0" indent="0">
              <a:buNone/>
            </a:pPr>
            <a:r>
              <a:rPr lang="en-US" sz="850" i="1" dirty="0">
                <a:solidFill>
                  <a:srgbClr val="E8F5EF"/>
                </a:solidFill>
                <a:latin typeface="Calibri" pitchFamily="34" charset="0"/>
                <a:ea typeface="Calibri" pitchFamily="34" charset="-122"/>
                <a:cs typeface="Calibri" pitchFamily="34" charset="-120"/>
              </a:rPr>
              <a:t>Type these into your AI tool to improve the output:</a:t>
            </a:r>
            <a:endParaRPr lang="en-US" sz="850" dirty="0"/>
          </a:p>
        </p:txBody>
      </p:sp>
      <p:sp>
        <p:nvSpPr>
          <p:cNvPr id="27" name="Text 25"/>
          <p:cNvSpPr/>
          <p:nvPr/>
        </p:nvSpPr>
        <p:spPr>
          <a:xfrm>
            <a:off x="5833872" y="2029968"/>
            <a:ext cx="2779776" cy="329184"/>
          </a:xfrm>
          <a:prstGeom prst="rect">
            <a:avLst/>
          </a:prstGeom>
          <a:noFill/>
          <a:ln/>
        </p:spPr>
        <p:txBody>
          <a:bodyPr wrap="square" lIns="0" tIns="0" rIns="0" bIns="0" rtlCol="0" anchor="ctr"/>
          <a:lstStyle/>
          <a:p>
            <a:pPr marL="0" indent="0">
              <a:buNone/>
            </a:pPr>
            <a:r>
              <a:rPr lang="en-US" sz="900" i="1" dirty="0">
                <a:solidFill>
                  <a:srgbClr val="E8F5EF"/>
                </a:solidFill>
                <a:latin typeface="Calibri" pitchFamily="34" charset="0"/>
                <a:ea typeface="Calibri" pitchFamily="34" charset="-122"/>
                <a:cs typeface="Calibri" pitchFamily="34" charset="-120"/>
              </a:rPr>
              <a:t>&gt; </a:t>
            </a:r>
            <a:r>
              <a:rPr lang="en-US" sz="1200" i="1" dirty="0">
                <a:solidFill>
                  <a:srgbClr val="E8F5EF"/>
                </a:solidFill>
                <a:latin typeface="Calibri" pitchFamily="34" charset="0"/>
                <a:ea typeface="Calibri" pitchFamily="34" charset="-122"/>
                <a:cs typeface="Calibri" pitchFamily="34" charset="-120"/>
              </a:rPr>
              <a:t>"Rewrite in a more confident tone"</a:t>
            </a:r>
            <a:endParaRPr lang="en-US" sz="900" dirty="0"/>
          </a:p>
        </p:txBody>
      </p:sp>
      <p:sp>
        <p:nvSpPr>
          <p:cNvPr id="28" name="Text 26"/>
          <p:cNvSpPr/>
          <p:nvPr/>
        </p:nvSpPr>
        <p:spPr>
          <a:xfrm>
            <a:off x="5833872" y="2377440"/>
            <a:ext cx="2779776" cy="329184"/>
          </a:xfrm>
          <a:prstGeom prst="rect">
            <a:avLst/>
          </a:prstGeom>
          <a:noFill/>
          <a:ln/>
        </p:spPr>
        <p:txBody>
          <a:bodyPr wrap="square" lIns="0" tIns="0" rIns="0" bIns="0" rtlCol="0" anchor="ctr"/>
          <a:lstStyle/>
          <a:p>
            <a:pPr marL="0" indent="0">
              <a:buNone/>
            </a:pPr>
            <a:r>
              <a:rPr lang="en-US" sz="900" i="1" dirty="0">
                <a:solidFill>
                  <a:srgbClr val="E8F5EF"/>
                </a:solidFill>
                <a:latin typeface="Calibri" pitchFamily="34" charset="0"/>
                <a:ea typeface="Calibri" pitchFamily="34" charset="-122"/>
                <a:cs typeface="Calibri" pitchFamily="34" charset="-120"/>
              </a:rPr>
              <a:t>&gt; </a:t>
            </a:r>
            <a:r>
              <a:rPr lang="en-US" sz="1200" i="1" dirty="0">
                <a:solidFill>
                  <a:srgbClr val="E8F5EF"/>
                </a:solidFill>
                <a:latin typeface="Calibri" pitchFamily="34" charset="0"/>
                <a:ea typeface="Calibri" pitchFamily="34" charset="-122"/>
                <a:cs typeface="Calibri" pitchFamily="34" charset="-120"/>
              </a:rPr>
              <a:t>"Make this shorter - max 60 words"</a:t>
            </a:r>
            <a:endParaRPr lang="en-US" sz="900" dirty="0"/>
          </a:p>
        </p:txBody>
      </p:sp>
      <p:sp>
        <p:nvSpPr>
          <p:cNvPr id="29" name="Text 27"/>
          <p:cNvSpPr/>
          <p:nvPr/>
        </p:nvSpPr>
        <p:spPr>
          <a:xfrm>
            <a:off x="5833872" y="2724912"/>
            <a:ext cx="2779776" cy="329184"/>
          </a:xfrm>
          <a:prstGeom prst="rect">
            <a:avLst/>
          </a:prstGeom>
          <a:noFill/>
          <a:ln/>
        </p:spPr>
        <p:txBody>
          <a:bodyPr wrap="square" lIns="0" tIns="0" rIns="0" bIns="0" rtlCol="0" anchor="ctr"/>
          <a:lstStyle/>
          <a:p>
            <a:pPr marL="0" indent="0">
              <a:buNone/>
            </a:pPr>
            <a:r>
              <a:rPr lang="en-US" sz="1200" i="1" dirty="0">
                <a:solidFill>
                  <a:srgbClr val="E8F5EF"/>
                </a:solidFill>
                <a:latin typeface="Calibri" pitchFamily="34" charset="0"/>
                <a:ea typeface="Calibri" pitchFamily="34" charset="-122"/>
                <a:cs typeface="Calibri" pitchFamily="34" charset="-120"/>
              </a:rPr>
              <a:t>&gt; "Sound more like a recent grad"</a:t>
            </a:r>
            <a:endParaRPr lang="en-US" sz="1200" dirty="0"/>
          </a:p>
        </p:txBody>
      </p:sp>
      <p:sp>
        <p:nvSpPr>
          <p:cNvPr id="30" name="Text 28"/>
          <p:cNvSpPr/>
          <p:nvPr/>
        </p:nvSpPr>
        <p:spPr>
          <a:xfrm>
            <a:off x="5833872" y="3072384"/>
            <a:ext cx="2779776" cy="329184"/>
          </a:xfrm>
          <a:prstGeom prst="rect">
            <a:avLst/>
          </a:prstGeom>
          <a:noFill/>
          <a:ln/>
        </p:spPr>
        <p:txBody>
          <a:bodyPr wrap="square" lIns="0" tIns="0" rIns="0" bIns="0" rtlCol="0" anchor="ctr"/>
          <a:lstStyle/>
          <a:p>
            <a:pPr marL="0" indent="0">
              <a:buNone/>
            </a:pPr>
            <a:r>
              <a:rPr lang="en-US" sz="1200" i="1" dirty="0">
                <a:solidFill>
                  <a:srgbClr val="E8F5EF"/>
                </a:solidFill>
                <a:latin typeface="Calibri" pitchFamily="34" charset="0"/>
                <a:ea typeface="Calibri" pitchFamily="34" charset="-122"/>
                <a:cs typeface="Calibri" pitchFamily="34" charset="-120"/>
              </a:rPr>
              <a:t>&gt; "Add an example of [strength]"</a:t>
            </a:r>
            <a:endParaRPr lang="en-US" sz="1200" dirty="0"/>
          </a:p>
        </p:txBody>
      </p:sp>
      <p:sp>
        <p:nvSpPr>
          <p:cNvPr id="31" name="Text 29"/>
          <p:cNvSpPr/>
          <p:nvPr/>
        </p:nvSpPr>
        <p:spPr>
          <a:xfrm>
            <a:off x="5833872" y="3419856"/>
            <a:ext cx="2779776" cy="329184"/>
          </a:xfrm>
          <a:prstGeom prst="rect">
            <a:avLst/>
          </a:prstGeom>
          <a:noFill/>
          <a:ln/>
        </p:spPr>
        <p:txBody>
          <a:bodyPr wrap="square" lIns="0" tIns="0" rIns="0" bIns="0" rtlCol="0" anchor="ctr"/>
          <a:lstStyle/>
          <a:p>
            <a:pPr marL="0" indent="0">
              <a:buNone/>
            </a:pPr>
            <a:r>
              <a:rPr lang="en-US" sz="1200" i="1" dirty="0">
                <a:solidFill>
                  <a:srgbClr val="E8F5EF"/>
                </a:solidFill>
                <a:latin typeface="Calibri" pitchFamily="34" charset="0"/>
                <a:ea typeface="Calibri" pitchFamily="34" charset="-122"/>
                <a:cs typeface="Calibri" pitchFamily="34" charset="-120"/>
              </a:rPr>
              <a:t>&gt; "Make the ending more enthusiastic"</a:t>
            </a:r>
            <a:endParaRPr lang="en-US" sz="1200" dirty="0"/>
          </a:p>
        </p:txBody>
      </p:sp>
      <p:sp>
        <p:nvSpPr>
          <p:cNvPr id="32" name="Shape 30"/>
          <p:cNvSpPr/>
          <p:nvPr/>
        </p:nvSpPr>
        <p:spPr>
          <a:xfrm>
            <a:off x="457200" y="4206240"/>
            <a:ext cx="8321040" cy="658368"/>
          </a:xfrm>
          <a:prstGeom prst="rect">
            <a:avLst/>
          </a:prstGeom>
          <a:solidFill>
            <a:srgbClr val="028853"/>
          </a:solidFill>
          <a:ln/>
          <a:effectLst>
            <a:outerShdw blurRad="101600" dist="38100" dir="8100000" algn="bl" rotWithShape="0">
              <a:srgbClr val="000000">
                <a:alpha val="13000"/>
              </a:srgbClr>
            </a:outerShdw>
          </a:effectLst>
        </p:spPr>
        <p:txBody>
          <a:bodyPr/>
          <a:lstStyle/>
          <a:p>
            <a:endParaRPr lang="en-CA"/>
          </a:p>
        </p:txBody>
      </p:sp>
      <p:sp>
        <p:nvSpPr>
          <p:cNvPr id="33" name="Text 31"/>
          <p:cNvSpPr/>
          <p:nvPr/>
        </p:nvSpPr>
        <p:spPr>
          <a:xfrm>
            <a:off x="320040" y="4140000"/>
            <a:ext cx="8046720" cy="724608"/>
          </a:xfrm>
          <a:prstGeom prst="rect">
            <a:avLst/>
          </a:prstGeom>
          <a:noFill/>
          <a:ln/>
        </p:spPr>
        <p:txBody>
          <a:bodyPr wrap="square" lIns="0" tIns="0" rIns="0" bIns="0" rtlCol="0" anchor="ctr"/>
          <a:lstStyle/>
          <a:p>
            <a:pPr marL="0" indent="0" algn="ctr">
              <a:buNone/>
            </a:pPr>
            <a:r>
              <a:rPr lang="en-US" sz="1050" i="1" dirty="0">
                <a:solidFill>
                  <a:srgbClr val="FFFFFF"/>
                </a:solidFill>
                <a:latin typeface="Georgia" pitchFamily="34" charset="0"/>
                <a:ea typeface="Georgia" pitchFamily="34" charset="-122"/>
                <a:cs typeface="Georgia" pitchFamily="34" charset="-120"/>
              </a:rPr>
              <a:t>Create an “About Me Pitch” using the link below that sounds exactly like you on your best day.</a:t>
            </a:r>
            <a:endParaRPr lang="en-US" sz="1050" dirty="0"/>
          </a:p>
          <a:p>
            <a:pPr marL="0" indent="0" algn="ctr">
              <a:buNone/>
            </a:pPr>
            <a:r>
              <a:rPr lang="en-US" sz="1600" b="1" u="sng" dirty="0">
                <a:solidFill>
                  <a:schemeClr val="accent6">
                    <a:lumMod val="20000"/>
                    <a:lumOff val="80000"/>
                  </a:schemeClr>
                </a:solidFill>
                <a:latin typeface="Calibri" pitchFamily="34" charset="0"/>
                <a:ea typeface="Calibri" pitchFamily="34" charset="-122"/>
                <a:cs typeface="Calibri" pitchFamily="34" charset="-120"/>
                <a:hlinkClick r:id="rId3">
                  <a:extLst>
                    <a:ext uri="{A12FA001-AC4F-418D-AE19-62706E023703}">
                      <ahyp:hlinkClr xmlns:ahyp="http://schemas.microsoft.com/office/drawing/2018/hyperlinkcolor" val="tx"/>
                    </a:ext>
                  </a:extLst>
                </a:hlinkClick>
              </a:rPr>
              <a:t>Build Your “About Me” Pitch →</a:t>
            </a:r>
            <a:endParaRPr lang="en-US" sz="1600" dirty="0">
              <a:solidFill>
                <a:schemeClr val="accent6">
                  <a:lumMod val="20000"/>
                  <a:lumOff val="80000"/>
                </a:schemeClr>
              </a:solidFill>
            </a:endParaRPr>
          </a:p>
        </p:txBody>
      </p:sp>
      <p:sp>
        <p:nvSpPr>
          <p:cNvPr id="37" name="Shape 12">
            <a:extLst>
              <a:ext uri="{FF2B5EF4-FFF2-40B4-BE49-F238E27FC236}">
                <a16:creationId xmlns:a16="http://schemas.microsoft.com/office/drawing/2014/main" id="{98DE502E-B4A2-00BC-754D-09996F584FC0}"/>
              </a:ext>
            </a:extLst>
          </p:cNvPr>
          <p:cNvSpPr/>
          <p:nvPr/>
        </p:nvSpPr>
        <p:spPr>
          <a:xfrm>
            <a:off x="530352" y="2604212"/>
            <a:ext cx="201168" cy="201168"/>
          </a:xfrm>
          <a:prstGeom prst="rect">
            <a:avLst/>
          </a:prstGeom>
          <a:solidFill>
            <a:srgbClr val="028853"/>
          </a:solidFill>
          <a:ln/>
        </p:spPr>
        <p:txBody>
          <a:bodyPr/>
          <a:lstStyle/>
          <a:p>
            <a:endParaRPr lang="en-CA"/>
          </a:p>
        </p:txBody>
      </p:sp>
      <p:sp>
        <p:nvSpPr>
          <p:cNvPr id="38" name="Text 13">
            <a:extLst>
              <a:ext uri="{FF2B5EF4-FFF2-40B4-BE49-F238E27FC236}">
                <a16:creationId xmlns:a16="http://schemas.microsoft.com/office/drawing/2014/main" id="{7F5E2FB3-B40E-CD83-CC7B-9D12B6B89490}"/>
              </a:ext>
            </a:extLst>
          </p:cNvPr>
          <p:cNvSpPr/>
          <p:nvPr/>
        </p:nvSpPr>
        <p:spPr>
          <a:xfrm>
            <a:off x="822960" y="2536698"/>
            <a:ext cx="1371600" cy="320040"/>
          </a:xfrm>
          <a:prstGeom prst="rect">
            <a:avLst/>
          </a:prstGeom>
          <a:noFill/>
          <a:ln/>
        </p:spPr>
        <p:txBody>
          <a:bodyPr wrap="square" lIns="0" tIns="0" rIns="0" bIns="0" rtlCol="0" anchor="ctr"/>
          <a:lstStyle/>
          <a:p>
            <a:pPr marL="0" indent="0">
              <a:buNone/>
            </a:pPr>
            <a:r>
              <a:rPr lang="en-US" sz="1400" b="1" dirty="0">
                <a:solidFill>
                  <a:srgbClr val="015C38"/>
                </a:solidFill>
                <a:latin typeface="Calibri" pitchFamily="34" charset="0"/>
                <a:ea typeface="Calibri" pitchFamily="34" charset="-122"/>
                <a:cs typeface="Calibri" pitchFamily="34" charset="-120"/>
              </a:rPr>
              <a:t>Work Ethic:</a:t>
            </a:r>
            <a:endParaRPr lang="en-US" sz="1400" dirty="0"/>
          </a:p>
        </p:txBody>
      </p:sp>
      <p:sp>
        <p:nvSpPr>
          <p:cNvPr id="39" name="Text 14">
            <a:extLst>
              <a:ext uri="{FF2B5EF4-FFF2-40B4-BE49-F238E27FC236}">
                <a16:creationId xmlns:a16="http://schemas.microsoft.com/office/drawing/2014/main" id="{2144AC0D-6A1D-06F7-AB35-08625DAC1B41}"/>
              </a:ext>
            </a:extLst>
          </p:cNvPr>
          <p:cNvSpPr/>
          <p:nvPr/>
        </p:nvSpPr>
        <p:spPr>
          <a:xfrm>
            <a:off x="2011680" y="3810762"/>
            <a:ext cx="3474720" cy="320040"/>
          </a:xfrm>
          <a:prstGeom prst="rect">
            <a:avLst/>
          </a:prstGeom>
          <a:noFill/>
          <a:ln/>
        </p:spPr>
        <p:txBody>
          <a:bodyPr wrap="square" lIns="0" tIns="0" rIns="0" bIns="0" rtlCol="0" anchor="ctr"/>
          <a:lstStyle/>
          <a:p>
            <a:r>
              <a:rPr lang="en-US" sz="1400" dirty="0"/>
              <a:t>Ability to care and respond to how others feel</a:t>
            </a:r>
          </a:p>
        </p:txBody>
      </p:sp>
      <p:sp>
        <p:nvSpPr>
          <p:cNvPr id="40" name="Shape 18">
            <a:extLst>
              <a:ext uri="{FF2B5EF4-FFF2-40B4-BE49-F238E27FC236}">
                <a16:creationId xmlns:a16="http://schemas.microsoft.com/office/drawing/2014/main" id="{FE2EEFDA-BB87-C9EE-8F15-E9ADDF1D7FAC}"/>
              </a:ext>
            </a:extLst>
          </p:cNvPr>
          <p:cNvSpPr/>
          <p:nvPr/>
        </p:nvSpPr>
        <p:spPr>
          <a:xfrm>
            <a:off x="512064" y="3028494"/>
            <a:ext cx="201168" cy="201168"/>
          </a:xfrm>
          <a:prstGeom prst="rect">
            <a:avLst/>
          </a:prstGeom>
          <a:solidFill>
            <a:srgbClr val="028853"/>
          </a:solidFill>
          <a:ln/>
        </p:spPr>
        <p:txBody>
          <a:bodyPr/>
          <a:lstStyle/>
          <a:p>
            <a:endParaRPr lang="en-CA"/>
          </a:p>
        </p:txBody>
      </p:sp>
      <p:sp>
        <p:nvSpPr>
          <p:cNvPr id="20" name="Shape 23">
            <a:extLst>
              <a:ext uri="{FF2B5EF4-FFF2-40B4-BE49-F238E27FC236}">
                <a16:creationId xmlns:a16="http://schemas.microsoft.com/office/drawing/2014/main" id="{04EA5BC5-C3AE-B321-8055-FF91ED01588D}"/>
              </a:ext>
            </a:extLst>
          </p:cNvPr>
          <p:cNvSpPr/>
          <p:nvPr/>
        </p:nvSpPr>
        <p:spPr>
          <a:xfrm>
            <a:off x="0" y="4892040"/>
            <a:ext cx="9144000" cy="251460"/>
          </a:xfrm>
          <a:prstGeom prst="rect">
            <a:avLst/>
          </a:prstGeom>
          <a:solidFill>
            <a:srgbClr val="028853"/>
          </a:solidFill>
          <a:ln/>
        </p:spPr>
        <p:txBody>
          <a:bodyPr/>
          <a:lstStyle/>
          <a:p>
            <a:endParaRPr lang="en-CA"/>
          </a:p>
        </p:txBody>
      </p:sp>
      <p:sp>
        <p:nvSpPr>
          <p:cNvPr id="41" name="Text 24">
            <a:extLst>
              <a:ext uri="{FF2B5EF4-FFF2-40B4-BE49-F238E27FC236}">
                <a16:creationId xmlns:a16="http://schemas.microsoft.com/office/drawing/2014/main" id="{A0DC5FD8-E3B0-F23A-144E-5D14B2DDA28E}"/>
              </a:ext>
            </a:extLst>
          </p:cNvPr>
          <p:cNvSpPr/>
          <p:nvPr/>
        </p:nvSpPr>
        <p:spPr>
          <a:xfrm>
            <a:off x="137160" y="4901184"/>
            <a:ext cx="6217920" cy="228600"/>
          </a:xfrm>
          <a:prstGeom prst="rect">
            <a:avLst/>
          </a:prstGeom>
          <a:noFill/>
          <a:ln/>
        </p:spPr>
        <p:txBody>
          <a:bodyPr wrap="square" lIns="0" tIns="0" rIns="0" bIns="0" rtlCol="0" anchor="ctr"/>
          <a:lstStyle/>
          <a:p>
            <a:pPr marL="0" indent="0">
              <a:buNone/>
            </a:pPr>
            <a:r>
              <a:rPr lang="en-US" sz="800" dirty="0">
                <a:solidFill>
                  <a:srgbClr val="FFFFFF"/>
                </a:solidFill>
                <a:latin typeface="Calibri" pitchFamily="34" charset="0"/>
                <a:ea typeface="Calibri" pitchFamily="34" charset="-122"/>
                <a:cs typeface="Calibri" pitchFamily="34" charset="-120"/>
              </a:rPr>
              <a:t>AI Aware Career Readiness Workshop – This presentation was created using Claude 4.6 and ChatGPT 5.5  Images were created by ChatGPT.</a:t>
            </a:r>
            <a:endParaRPr lang="en-US" sz="800" dirty="0"/>
          </a:p>
        </p:txBody>
      </p:sp>
      <p:sp>
        <p:nvSpPr>
          <p:cNvPr id="42" name="Text 25">
            <a:extLst>
              <a:ext uri="{FF2B5EF4-FFF2-40B4-BE49-F238E27FC236}">
                <a16:creationId xmlns:a16="http://schemas.microsoft.com/office/drawing/2014/main" id="{C4F7E7BD-FA44-87D5-7E0A-23748CCB72E6}"/>
              </a:ext>
            </a:extLst>
          </p:cNvPr>
          <p:cNvSpPr/>
          <p:nvPr/>
        </p:nvSpPr>
        <p:spPr>
          <a:xfrm>
            <a:off x="6400800" y="4901184"/>
            <a:ext cx="2606040" cy="228600"/>
          </a:xfrm>
          <a:prstGeom prst="rect">
            <a:avLst/>
          </a:prstGeom>
          <a:noFill/>
          <a:ln/>
        </p:spPr>
        <p:txBody>
          <a:bodyPr wrap="square" lIns="0" tIns="0" rIns="0" bIns="0" rtlCol="0" anchor="ctr"/>
          <a:lstStyle/>
          <a:p>
            <a:pPr marL="0" indent="0" algn="r">
              <a:buNone/>
            </a:pPr>
            <a:r>
              <a:rPr lang="en-US" sz="800" dirty="0">
                <a:solidFill>
                  <a:srgbClr val="FFFFFF"/>
                </a:solidFill>
                <a:latin typeface="Calibri" pitchFamily="34" charset="0"/>
                <a:ea typeface="Calibri" pitchFamily="34" charset="-122"/>
                <a:cs typeface="Calibri" pitchFamily="34" charset="-120"/>
              </a:rPr>
              <a:t>May 12, 2026  |  12:30-1:30 PM PST</a:t>
            </a:r>
            <a:endParaRPr 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4">
    <p:bg>
      <p:bgPr>
        <a:solidFill>
          <a:srgbClr val="028853"/>
        </a:solidFill>
        <a:effectLst/>
      </p:bgPr>
    </p:bg>
    <p:spTree>
      <p:nvGrpSpPr>
        <p:cNvPr id="1" name=""/>
        <p:cNvGrpSpPr/>
        <p:nvPr/>
      </p:nvGrpSpPr>
      <p:grpSpPr>
        <a:xfrm>
          <a:off x="0" y="0"/>
          <a:ext cx="0" cy="0"/>
          <a:chOff x="0" y="0"/>
          <a:chExt cx="0" cy="0"/>
        </a:xfrm>
      </p:grpSpPr>
      <p:sp>
        <p:nvSpPr>
          <p:cNvPr id="2" name="Shape 0"/>
          <p:cNvSpPr/>
          <p:nvPr/>
        </p:nvSpPr>
        <p:spPr>
          <a:xfrm>
            <a:off x="3657600" y="201168"/>
            <a:ext cx="1828800" cy="804672"/>
          </a:xfrm>
          <a:prstGeom prst="rect">
            <a:avLst/>
          </a:prstGeom>
          <a:solidFill>
            <a:srgbClr val="F5C842"/>
          </a:solidFill>
          <a:ln/>
          <a:effectLst>
            <a:outerShdw blurRad="101600" dist="38100" dir="8100000" algn="bl" rotWithShape="0">
              <a:srgbClr val="000000">
                <a:alpha val="13000"/>
              </a:srgbClr>
            </a:outerShdw>
          </a:effectLst>
        </p:spPr>
        <p:txBody>
          <a:bodyPr/>
          <a:lstStyle/>
          <a:p>
            <a:endParaRPr lang="en-CA"/>
          </a:p>
        </p:txBody>
      </p:sp>
      <p:sp>
        <p:nvSpPr>
          <p:cNvPr id="3" name="Text 1"/>
          <p:cNvSpPr/>
          <p:nvPr/>
        </p:nvSpPr>
        <p:spPr>
          <a:xfrm>
            <a:off x="3657600" y="201168"/>
            <a:ext cx="1828800" cy="804672"/>
          </a:xfrm>
          <a:prstGeom prst="rect">
            <a:avLst/>
          </a:prstGeom>
          <a:noFill/>
          <a:ln/>
        </p:spPr>
        <p:txBody>
          <a:bodyPr wrap="square" lIns="0" tIns="0" rIns="0" bIns="0" rtlCol="0" anchor="ctr"/>
          <a:lstStyle/>
          <a:p>
            <a:pPr marL="0" indent="0" algn="ctr">
              <a:buNone/>
            </a:pPr>
            <a:r>
              <a:rPr lang="en-US" sz="1600" b="1" dirty="0">
                <a:solidFill>
                  <a:srgbClr val="015C38"/>
                </a:solidFill>
                <a:latin typeface="Georgia" pitchFamily="34" charset="0"/>
                <a:ea typeface="Georgia" pitchFamily="34" charset="-122"/>
                <a:cs typeface="Georgia" pitchFamily="34" charset="-120"/>
              </a:rPr>
              <a:t>MICRO WIN!</a:t>
            </a:r>
            <a:endParaRPr lang="en-US" sz="1600" dirty="0"/>
          </a:p>
        </p:txBody>
      </p:sp>
      <p:sp>
        <p:nvSpPr>
          <p:cNvPr id="4" name="Text 2"/>
          <p:cNvSpPr/>
          <p:nvPr/>
        </p:nvSpPr>
        <p:spPr>
          <a:xfrm>
            <a:off x="457200" y="1078992"/>
            <a:ext cx="8229600" cy="548640"/>
          </a:xfrm>
          <a:prstGeom prst="rect">
            <a:avLst/>
          </a:prstGeom>
          <a:noFill/>
          <a:ln/>
        </p:spPr>
        <p:txBody>
          <a:bodyPr wrap="square" lIns="0" tIns="0" rIns="0" bIns="0" rtlCol="0" anchor="ctr"/>
          <a:lstStyle/>
          <a:p>
            <a:pPr marL="0" indent="0" algn="ctr">
              <a:buNone/>
            </a:pPr>
            <a:r>
              <a:rPr lang="en-US" sz="3800" b="1" dirty="0">
                <a:solidFill>
                  <a:srgbClr val="FFFFFF"/>
                </a:solidFill>
                <a:latin typeface="Georgia" pitchFamily="34" charset="0"/>
                <a:ea typeface="Georgia" pitchFamily="34" charset="-122"/>
                <a:cs typeface="Georgia" pitchFamily="34" charset="-120"/>
              </a:rPr>
              <a:t>You Did It!</a:t>
            </a:r>
            <a:endParaRPr lang="en-US" sz="3800" dirty="0"/>
          </a:p>
        </p:txBody>
      </p:sp>
      <p:sp>
        <p:nvSpPr>
          <p:cNvPr id="5" name="Text 3"/>
          <p:cNvSpPr/>
          <p:nvPr/>
        </p:nvSpPr>
        <p:spPr>
          <a:xfrm>
            <a:off x="457200" y="1664208"/>
            <a:ext cx="8229600" cy="384048"/>
          </a:xfrm>
          <a:prstGeom prst="rect">
            <a:avLst/>
          </a:prstGeom>
          <a:noFill/>
          <a:ln/>
        </p:spPr>
        <p:txBody>
          <a:bodyPr wrap="square" lIns="0" tIns="0" rIns="0" bIns="0" rtlCol="0" anchor="ctr"/>
          <a:lstStyle/>
          <a:p>
            <a:pPr marL="0" indent="0" algn="ctr">
              <a:buNone/>
            </a:pPr>
            <a:r>
              <a:rPr lang="en-US" sz="1700" i="1" dirty="0">
                <a:solidFill>
                  <a:srgbClr val="E8F5EF"/>
                </a:solidFill>
                <a:latin typeface="Calibri" pitchFamily="34" charset="0"/>
                <a:ea typeface="Calibri" pitchFamily="34" charset="-122"/>
                <a:cs typeface="Calibri" pitchFamily="34" charset="-120"/>
              </a:rPr>
              <a:t>A Real Career Asset - Built in 20 Minutes</a:t>
            </a:r>
            <a:endParaRPr lang="en-US" sz="1700" dirty="0"/>
          </a:p>
        </p:txBody>
      </p:sp>
      <p:sp>
        <p:nvSpPr>
          <p:cNvPr id="6" name="Shape 4"/>
          <p:cNvSpPr/>
          <p:nvPr/>
        </p:nvSpPr>
        <p:spPr>
          <a:xfrm>
            <a:off x="411480" y="2176272"/>
            <a:ext cx="8321040" cy="320040"/>
          </a:xfrm>
          <a:prstGeom prst="rect">
            <a:avLst/>
          </a:prstGeom>
          <a:solidFill>
            <a:srgbClr val="015C38"/>
          </a:solidFill>
          <a:ln/>
        </p:spPr>
        <p:txBody>
          <a:bodyPr/>
          <a:lstStyle/>
          <a:p>
            <a:endParaRPr lang="en-CA"/>
          </a:p>
        </p:txBody>
      </p:sp>
      <p:sp>
        <p:nvSpPr>
          <p:cNvPr id="7" name="Text 5"/>
          <p:cNvSpPr/>
          <p:nvPr/>
        </p:nvSpPr>
        <p:spPr>
          <a:xfrm>
            <a:off x="502920" y="2176272"/>
            <a:ext cx="8138160" cy="320040"/>
          </a:xfrm>
          <a:prstGeom prst="rect">
            <a:avLst/>
          </a:prstGeom>
          <a:noFill/>
          <a:ln/>
        </p:spPr>
        <p:txBody>
          <a:bodyPr wrap="square" lIns="0" tIns="0" rIns="0" bIns="0" rtlCol="0" anchor="ctr"/>
          <a:lstStyle/>
          <a:p>
            <a:pPr marL="0" indent="0" algn="ctr">
              <a:buNone/>
            </a:pPr>
            <a:r>
              <a:rPr lang="en-US" sz="1150" b="1" dirty="0">
                <a:solidFill>
                  <a:srgbClr val="F5C842"/>
                </a:solidFill>
                <a:latin typeface="Calibri" pitchFamily="34" charset="0"/>
                <a:ea typeface="Calibri" pitchFamily="34" charset="-122"/>
                <a:cs typeface="Calibri" pitchFamily="34" charset="-120"/>
              </a:rPr>
              <a:t>Where can you use this response - starting today?</a:t>
            </a:r>
            <a:endParaRPr lang="en-US" sz="1150" dirty="0"/>
          </a:p>
        </p:txBody>
      </p:sp>
      <p:sp>
        <p:nvSpPr>
          <p:cNvPr id="8" name="Shape 6"/>
          <p:cNvSpPr/>
          <p:nvPr/>
        </p:nvSpPr>
        <p:spPr>
          <a:xfrm>
            <a:off x="411480" y="2578608"/>
            <a:ext cx="1572768" cy="1993392"/>
          </a:xfrm>
          <a:prstGeom prst="rect">
            <a:avLst/>
          </a:prstGeom>
          <a:solidFill>
            <a:srgbClr val="015C38"/>
          </a:solidFill>
          <a:ln/>
          <a:effectLst>
            <a:outerShdw blurRad="63500" dist="25400" dir="8100000" algn="bl" rotWithShape="0">
              <a:srgbClr val="000000">
                <a:alpha val="10000"/>
              </a:srgbClr>
            </a:outerShdw>
          </a:effectLst>
        </p:spPr>
        <p:txBody>
          <a:bodyPr/>
          <a:lstStyle/>
          <a:p>
            <a:endParaRPr lang="en-CA"/>
          </a:p>
        </p:txBody>
      </p:sp>
      <p:sp>
        <p:nvSpPr>
          <p:cNvPr id="9" name="Shape 7"/>
          <p:cNvSpPr/>
          <p:nvPr/>
        </p:nvSpPr>
        <p:spPr>
          <a:xfrm>
            <a:off x="411480" y="2578608"/>
            <a:ext cx="1572768" cy="54864"/>
          </a:xfrm>
          <a:prstGeom prst="rect">
            <a:avLst/>
          </a:prstGeom>
          <a:solidFill>
            <a:srgbClr val="F5C842"/>
          </a:solidFill>
          <a:ln/>
        </p:spPr>
        <p:txBody>
          <a:bodyPr/>
          <a:lstStyle/>
          <a:p>
            <a:endParaRPr lang="en-CA"/>
          </a:p>
        </p:txBody>
      </p:sp>
      <p:sp>
        <p:nvSpPr>
          <p:cNvPr id="10" name="Text 8"/>
          <p:cNvSpPr/>
          <p:nvPr/>
        </p:nvSpPr>
        <p:spPr>
          <a:xfrm>
            <a:off x="411480" y="2679192"/>
            <a:ext cx="1572768" cy="320040"/>
          </a:xfrm>
          <a:prstGeom prst="rect">
            <a:avLst/>
          </a:prstGeom>
          <a:noFill/>
          <a:ln/>
        </p:spPr>
        <p:txBody>
          <a:bodyPr wrap="square" lIns="0" tIns="0" rIns="0" bIns="0" rtlCol="0" anchor="ctr"/>
          <a:lstStyle/>
          <a:p>
            <a:pPr marL="0" indent="0" algn="ctr">
              <a:buNone/>
            </a:pPr>
            <a:r>
              <a:rPr lang="en-US" sz="1200" b="1" dirty="0">
                <a:solidFill>
                  <a:srgbClr val="F5C842"/>
                </a:solidFill>
                <a:latin typeface="Georgia" pitchFamily="34" charset="0"/>
                <a:ea typeface="Georgia" pitchFamily="34" charset="-122"/>
                <a:cs typeface="Georgia" pitchFamily="34" charset="-120"/>
              </a:rPr>
              <a:t>01</a:t>
            </a:r>
            <a:endParaRPr lang="en-US" sz="1200" dirty="0"/>
          </a:p>
        </p:txBody>
      </p:sp>
      <p:sp>
        <p:nvSpPr>
          <p:cNvPr id="11" name="Text 9"/>
          <p:cNvSpPr/>
          <p:nvPr/>
        </p:nvSpPr>
        <p:spPr>
          <a:xfrm>
            <a:off x="466344" y="3035808"/>
            <a:ext cx="1463040" cy="347472"/>
          </a:xfrm>
          <a:prstGeom prst="rect">
            <a:avLst/>
          </a:prstGeom>
          <a:noFill/>
          <a:ln/>
        </p:spPr>
        <p:txBody>
          <a:bodyPr wrap="square" lIns="0" tIns="0" rIns="0" bIns="0" rtlCol="0" anchor="ctr"/>
          <a:lstStyle/>
          <a:p>
            <a:pPr marL="0" indent="0" algn="ctr">
              <a:buNone/>
            </a:pPr>
            <a:r>
              <a:rPr lang="en-US" sz="1100" b="1" dirty="0">
                <a:solidFill>
                  <a:srgbClr val="FFFFFF"/>
                </a:solidFill>
                <a:latin typeface="Georgia" pitchFamily="34" charset="0"/>
                <a:ea typeface="Georgia" pitchFamily="34" charset="-122"/>
                <a:cs typeface="Georgia" pitchFamily="34" charset="-120"/>
              </a:rPr>
              <a:t>Job Interviews</a:t>
            </a:r>
            <a:endParaRPr lang="en-US" sz="1100" dirty="0"/>
          </a:p>
        </p:txBody>
      </p:sp>
      <p:sp>
        <p:nvSpPr>
          <p:cNvPr id="12" name="Shape 10"/>
          <p:cNvSpPr/>
          <p:nvPr/>
        </p:nvSpPr>
        <p:spPr>
          <a:xfrm>
            <a:off x="548640" y="3401568"/>
            <a:ext cx="1298448" cy="18288"/>
          </a:xfrm>
          <a:prstGeom prst="rect">
            <a:avLst/>
          </a:prstGeom>
          <a:solidFill>
            <a:srgbClr val="028853"/>
          </a:solidFill>
          <a:ln/>
        </p:spPr>
        <p:txBody>
          <a:bodyPr/>
          <a:lstStyle/>
          <a:p>
            <a:endParaRPr lang="en-CA"/>
          </a:p>
        </p:txBody>
      </p:sp>
      <p:sp>
        <p:nvSpPr>
          <p:cNvPr id="13" name="Text 11"/>
          <p:cNvSpPr/>
          <p:nvPr/>
        </p:nvSpPr>
        <p:spPr>
          <a:xfrm>
            <a:off x="466344" y="3456432"/>
            <a:ext cx="1463040" cy="1005840"/>
          </a:xfrm>
          <a:prstGeom prst="rect">
            <a:avLst/>
          </a:prstGeom>
          <a:noFill/>
          <a:ln/>
        </p:spPr>
        <p:txBody>
          <a:bodyPr wrap="square" lIns="0" tIns="0" rIns="0" bIns="0" rtlCol="0" anchor="t"/>
          <a:lstStyle/>
          <a:p>
            <a:pPr marL="0" indent="0" algn="ctr">
              <a:buNone/>
            </a:pPr>
            <a:r>
              <a:rPr lang="en-US" sz="850" dirty="0">
                <a:solidFill>
                  <a:srgbClr val="E8F5EF"/>
                </a:solidFill>
                <a:latin typeface="Calibri" pitchFamily="34" charset="0"/>
                <a:ea typeface="Calibri" pitchFamily="34" charset="-122"/>
                <a:cs typeface="Calibri" pitchFamily="34" charset="-120"/>
              </a:rPr>
              <a:t>Your answer to 'Tell me about yourself' - ready to go</a:t>
            </a:r>
            <a:endParaRPr lang="en-US" sz="850" dirty="0"/>
          </a:p>
        </p:txBody>
      </p:sp>
      <p:sp>
        <p:nvSpPr>
          <p:cNvPr id="14" name="Shape 12"/>
          <p:cNvSpPr/>
          <p:nvPr/>
        </p:nvSpPr>
        <p:spPr>
          <a:xfrm>
            <a:off x="2093976" y="2578608"/>
            <a:ext cx="1572768" cy="1993392"/>
          </a:xfrm>
          <a:prstGeom prst="rect">
            <a:avLst/>
          </a:prstGeom>
          <a:solidFill>
            <a:srgbClr val="015C38"/>
          </a:solidFill>
          <a:ln/>
          <a:effectLst>
            <a:outerShdw blurRad="63500" dist="25400" dir="8100000" algn="bl" rotWithShape="0">
              <a:srgbClr val="000000">
                <a:alpha val="10000"/>
              </a:srgbClr>
            </a:outerShdw>
          </a:effectLst>
        </p:spPr>
        <p:txBody>
          <a:bodyPr/>
          <a:lstStyle/>
          <a:p>
            <a:endParaRPr lang="en-CA"/>
          </a:p>
        </p:txBody>
      </p:sp>
      <p:sp>
        <p:nvSpPr>
          <p:cNvPr id="15" name="Shape 13"/>
          <p:cNvSpPr/>
          <p:nvPr/>
        </p:nvSpPr>
        <p:spPr>
          <a:xfrm>
            <a:off x="2093976" y="2578608"/>
            <a:ext cx="1572768" cy="54864"/>
          </a:xfrm>
          <a:prstGeom prst="rect">
            <a:avLst/>
          </a:prstGeom>
          <a:solidFill>
            <a:srgbClr val="F5C842"/>
          </a:solidFill>
          <a:ln/>
        </p:spPr>
        <p:txBody>
          <a:bodyPr/>
          <a:lstStyle/>
          <a:p>
            <a:endParaRPr lang="en-CA"/>
          </a:p>
        </p:txBody>
      </p:sp>
      <p:sp>
        <p:nvSpPr>
          <p:cNvPr id="16" name="Text 14"/>
          <p:cNvSpPr/>
          <p:nvPr/>
        </p:nvSpPr>
        <p:spPr>
          <a:xfrm>
            <a:off x="2093976" y="2679192"/>
            <a:ext cx="1572768" cy="320040"/>
          </a:xfrm>
          <a:prstGeom prst="rect">
            <a:avLst/>
          </a:prstGeom>
          <a:noFill/>
          <a:ln/>
        </p:spPr>
        <p:txBody>
          <a:bodyPr wrap="square" lIns="0" tIns="0" rIns="0" bIns="0" rtlCol="0" anchor="ctr"/>
          <a:lstStyle/>
          <a:p>
            <a:pPr marL="0" indent="0" algn="ctr">
              <a:buNone/>
            </a:pPr>
            <a:r>
              <a:rPr lang="en-US" sz="1200" b="1" dirty="0">
                <a:solidFill>
                  <a:srgbClr val="F5C842"/>
                </a:solidFill>
                <a:latin typeface="Georgia" pitchFamily="34" charset="0"/>
                <a:ea typeface="Georgia" pitchFamily="34" charset="-122"/>
                <a:cs typeface="Georgia" pitchFamily="34" charset="-120"/>
              </a:rPr>
              <a:t>02</a:t>
            </a:r>
            <a:endParaRPr lang="en-US" sz="1200" dirty="0"/>
          </a:p>
        </p:txBody>
      </p:sp>
      <p:sp>
        <p:nvSpPr>
          <p:cNvPr id="17" name="Text 15"/>
          <p:cNvSpPr/>
          <p:nvPr/>
        </p:nvSpPr>
        <p:spPr>
          <a:xfrm>
            <a:off x="2148840" y="3035808"/>
            <a:ext cx="1463040" cy="347472"/>
          </a:xfrm>
          <a:prstGeom prst="rect">
            <a:avLst/>
          </a:prstGeom>
          <a:noFill/>
          <a:ln/>
        </p:spPr>
        <p:txBody>
          <a:bodyPr wrap="square" lIns="0" tIns="0" rIns="0" bIns="0" rtlCol="0" anchor="ctr"/>
          <a:lstStyle/>
          <a:p>
            <a:pPr marL="0" indent="0" algn="ctr">
              <a:buNone/>
            </a:pPr>
            <a:r>
              <a:rPr lang="en-US" sz="1100" b="1" dirty="0">
                <a:solidFill>
                  <a:srgbClr val="FFFFFF"/>
                </a:solidFill>
                <a:latin typeface="Georgia" pitchFamily="34" charset="0"/>
                <a:ea typeface="Georgia" pitchFamily="34" charset="-122"/>
                <a:cs typeface="Georgia" pitchFamily="34" charset="-120"/>
              </a:rPr>
              <a:t>LinkedIn Profile</a:t>
            </a:r>
            <a:endParaRPr lang="en-US" sz="1100" dirty="0"/>
          </a:p>
        </p:txBody>
      </p:sp>
      <p:sp>
        <p:nvSpPr>
          <p:cNvPr id="18" name="Shape 16"/>
          <p:cNvSpPr/>
          <p:nvPr/>
        </p:nvSpPr>
        <p:spPr>
          <a:xfrm>
            <a:off x="2231136" y="3401568"/>
            <a:ext cx="1298448" cy="18288"/>
          </a:xfrm>
          <a:prstGeom prst="rect">
            <a:avLst/>
          </a:prstGeom>
          <a:solidFill>
            <a:srgbClr val="028853"/>
          </a:solidFill>
          <a:ln/>
        </p:spPr>
        <p:txBody>
          <a:bodyPr/>
          <a:lstStyle/>
          <a:p>
            <a:endParaRPr lang="en-CA"/>
          </a:p>
        </p:txBody>
      </p:sp>
      <p:sp>
        <p:nvSpPr>
          <p:cNvPr id="19" name="Text 17"/>
          <p:cNvSpPr/>
          <p:nvPr/>
        </p:nvSpPr>
        <p:spPr>
          <a:xfrm>
            <a:off x="2148840" y="3456432"/>
            <a:ext cx="1463040" cy="1005840"/>
          </a:xfrm>
          <a:prstGeom prst="rect">
            <a:avLst/>
          </a:prstGeom>
          <a:noFill/>
          <a:ln/>
        </p:spPr>
        <p:txBody>
          <a:bodyPr wrap="square" lIns="0" tIns="0" rIns="0" bIns="0" rtlCol="0" anchor="t"/>
          <a:lstStyle/>
          <a:p>
            <a:pPr marL="0" indent="0" algn="ctr">
              <a:buNone/>
            </a:pPr>
            <a:r>
              <a:rPr lang="en-US" sz="850" dirty="0">
                <a:solidFill>
                  <a:srgbClr val="E8F5EF"/>
                </a:solidFill>
                <a:latin typeface="Calibri" pitchFamily="34" charset="0"/>
                <a:ea typeface="Calibri" pitchFamily="34" charset="-122"/>
                <a:cs typeface="Calibri" pitchFamily="34" charset="-120"/>
              </a:rPr>
              <a:t>Adapt it for your LinkedIn 'About' section summary</a:t>
            </a:r>
            <a:endParaRPr lang="en-US" sz="850" dirty="0"/>
          </a:p>
        </p:txBody>
      </p:sp>
      <p:sp>
        <p:nvSpPr>
          <p:cNvPr id="20" name="Shape 18"/>
          <p:cNvSpPr/>
          <p:nvPr/>
        </p:nvSpPr>
        <p:spPr>
          <a:xfrm>
            <a:off x="3776472" y="2578608"/>
            <a:ext cx="1572768" cy="1993392"/>
          </a:xfrm>
          <a:prstGeom prst="rect">
            <a:avLst/>
          </a:prstGeom>
          <a:solidFill>
            <a:srgbClr val="015C38"/>
          </a:solidFill>
          <a:ln/>
          <a:effectLst>
            <a:outerShdw blurRad="63500" dist="25400" dir="8100000" algn="bl" rotWithShape="0">
              <a:srgbClr val="000000">
                <a:alpha val="10000"/>
              </a:srgbClr>
            </a:outerShdw>
          </a:effectLst>
        </p:spPr>
        <p:txBody>
          <a:bodyPr/>
          <a:lstStyle/>
          <a:p>
            <a:endParaRPr lang="en-CA"/>
          </a:p>
        </p:txBody>
      </p:sp>
      <p:sp>
        <p:nvSpPr>
          <p:cNvPr id="21" name="Shape 19"/>
          <p:cNvSpPr/>
          <p:nvPr/>
        </p:nvSpPr>
        <p:spPr>
          <a:xfrm>
            <a:off x="3776472" y="2578608"/>
            <a:ext cx="1572768" cy="54864"/>
          </a:xfrm>
          <a:prstGeom prst="rect">
            <a:avLst/>
          </a:prstGeom>
          <a:solidFill>
            <a:srgbClr val="F5C842"/>
          </a:solidFill>
          <a:ln/>
        </p:spPr>
        <p:txBody>
          <a:bodyPr/>
          <a:lstStyle/>
          <a:p>
            <a:endParaRPr lang="en-CA"/>
          </a:p>
        </p:txBody>
      </p:sp>
      <p:sp>
        <p:nvSpPr>
          <p:cNvPr id="22" name="Text 20"/>
          <p:cNvSpPr/>
          <p:nvPr/>
        </p:nvSpPr>
        <p:spPr>
          <a:xfrm>
            <a:off x="3776472" y="2679192"/>
            <a:ext cx="1572768" cy="320040"/>
          </a:xfrm>
          <a:prstGeom prst="rect">
            <a:avLst/>
          </a:prstGeom>
          <a:noFill/>
          <a:ln/>
        </p:spPr>
        <p:txBody>
          <a:bodyPr wrap="square" lIns="0" tIns="0" rIns="0" bIns="0" rtlCol="0" anchor="ctr"/>
          <a:lstStyle/>
          <a:p>
            <a:pPr marL="0" indent="0" algn="ctr">
              <a:buNone/>
            </a:pPr>
            <a:r>
              <a:rPr lang="en-US" sz="1200" b="1" dirty="0">
                <a:solidFill>
                  <a:srgbClr val="F5C842"/>
                </a:solidFill>
                <a:latin typeface="Georgia" pitchFamily="34" charset="0"/>
                <a:ea typeface="Georgia" pitchFamily="34" charset="-122"/>
                <a:cs typeface="Georgia" pitchFamily="34" charset="-120"/>
              </a:rPr>
              <a:t>03</a:t>
            </a:r>
            <a:endParaRPr lang="en-US" sz="1200" dirty="0"/>
          </a:p>
        </p:txBody>
      </p:sp>
      <p:sp>
        <p:nvSpPr>
          <p:cNvPr id="23" name="Text 21"/>
          <p:cNvSpPr/>
          <p:nvPr/>
        </p:nvSpPr>
        <p:spPr>
          <a:xfrm>
            <a:off x="3831336" y="3035808"/>
            <a:ext cx="1463040" cy="347472"/>
          </a:xfrm>
          <a:prstGeom prst="rect">
            <a:avLst/>
          </a:prstGeom>
          <a:noFill/>
          <a:ln/>
        </p:spPr>
        <p:txBody>
          <a:bodyPr wrap="square" lIns="0" tIns="0" rIns="0" bIns="0" rtlCol="0" anchor="ctr"/>
          <a:lstStyle/>
          <a:p>
            <a:pPr marL="0" indent="0" algn="ctr">
              <a:buNone/>
            </a:pPr>
            <a:r>
              <a:rPr lang="en-US" sz="1100" b="1" dirty="0">
                <a:solidFill>
                  <a:srgbClr val="FFFFFF"/>
                </a:solidFill>
                <a:latin typeface="Georgia" pitchFamily="34" charset="0"/>
                <a:ea typeface="Georgia" pitchFamily="34" charset="-122"/>
                <a:cs typeface="Georgia" pitchFamily="34" charset="-120"/>
              </a:rPr>
              <a:t>Cover Letters</a:t>
            </a:r>
            <a:endParaRPr lang="en-US" sz="1100" dirty="0"/>
          </a:p>
        </p:txBody>
      </p:sp>
      <p:sp>
        <p:nvSpPr>
          <p:cNvPr id="24" name="Shape 22"/>
          <p:cNvSpPr/>
          <p:nvPr/>
        </p:nvSpPr>
        <p:spPr>
          <a:xfrm>
            <a:off x="3913632" y="3401568"/>
            <a:ext cx="1298448" cy="18288"/>
          </a:xfrm>
          <a:prstGeom prst="rect">
            <a:avLst/>
          </a:prstGeom>
          <a:solidFill>
            <a:srgbClr val="028853"/>
          </a:solidFill>
          <a:ln/>
        </p:spPr>
        <p:txBody>
          <a:bodyPr/>
          <a:lstStyle/>
          <a:p>
            <a:endParaRPr lang="en-CA"/>
          </a:p>
        </p:txBody>
      </p:sp>
      <p:sp>
        <p:nvSpPr>
          <p:cNvPr id="25" name="Text 23"/>
          <p:cNvSpPr/>
          <p:nvPr/>
        </p:nvSpPr>
        <p:spPr>
          <a:xfrm>
            <a:off x="3831336" y="3456432"/>
            <a:ext cx="1463040" cy="1005840"/>
          </a:xfrm>
          <a:prstGeom prst="rect">
            <a:avLst/>
          </a:prstGeom>
          <a:noFill/>
          <a:ln/>
        </p:spPr>
        <p:txBody>
          <a:bodyPr wrap="square" lIns="0" tIns="0" rIns="0" bIns="0" rtlCol="0" anchor="t"/>
          <a:lstStyle/>
          <a:p>
            <a:pPr marL="0" indent="0" algn="ctr">
              <a:buNone/>
            </a:pPr>
            <a:r>
              <a:rPr lang="en-US" sz="850" dirty="0">
                <a:solidFill>
                  <a:srgbClr val="E8F5EF"/>
                </a:solidFill>
                <a:latin typeface="Calibri" pitchFamily="34" charset="0"/>
                <a:ea typeface="Calibri" pitchFamily="34" charset="-122"/>
                <a:cs typeface="Calibri" pitchFamily="34" charset="-120"/>
              </a:rPr>
              <a:t>Use it as the opening paragraph of any cover letter</a:t>
            </a:r>
            <a:endParaRPr lang="en-US" sz="850" dirty="0"/>
          </a:p>
        </p:txBody>
      </p:sp>
      <p:sp>
        <p:nvSpPr>
          <p:cNvPr id="26" name="Shape 24"/>
          <p:cNvSpPr/>
          <p:nvPr/>
        </p:nvSpPr>
        <p:spPr>
          <a:xfrm>
            <a:off x="5458968" y="2578608"/>
            <a:ext cx="1572768" cy="1993392"/>
          </a:xfrm>
          <a:prstGeom prst="rect">
            <a:avLst/>
          </a:prstGeom>
          <a:solidFill>
            <a:srgbClr val="015C38"/>
          </a:solidFill>
          <a:ln/>
          <a:effectLst>
            <a:outerShdw blurRad="63500" dist="25400" dir="8100000" algn="bl" rotWithShape="0">
              <a:srgbClr val="000000">
                <a:alpha val="10000"/>
              </a:srgbClr>
            </a:outerShdw>
          </a:effectLst>
        </p:spPr>
        <p:txBody>
          <a:bodyPr/>
          <a:lstStyle/>
          <a:p>
            <a:endParaRPr lang="en-CA"/>
          </a:p>
        </p:txBody>
      </p:sp>
      <p:sp>
        <p:nvSpPr>
          <p:cNvPr id="27" name="Shape 25"/>
          <p:cNvSpPr/>
          <p:nvPr/>
        </p:nvSpPr>
        <p:spPr>
          <a:xfrm>
            <a:off x="5458968" y="2578608"/>
            <a:ext cx="1572768" cy="54864"/>
          </a:xfrm>
          <a:prstGeom prst="rect">
            <a:avLst/>
          </a:prstGeom>
          <a:solidFill>
            <a:srgbClr val="F5C842"/>
          </a:solidFill>
          <a:ln/>
        </p:spPr>
        <p:txBody>
          <a:bodyPr/>
          <a:lstStyle/>
          <a:p>
            <a:endParaRPr lang="en-CA"/>
          </a:p>
        </p:txBody>
      </p:sp>
      <p:sp>
        <p:nvSpPr>
          <p:cNvPr id="28" name="Text 26"/>
          <p:cNvSpPr/>
          <p:nvPr/>
        </p:nvSpPr>
        <p:spPr>
          <a:xfrm>
            <a:off x="5458968" y="2679192"/>
            <a:ext cx="1572768" cy="320040"/>
          </a:xfrm>
          <a:prstGeom prst="rect">
            <a:avLst/>
          </a:prstGeom>
          <a:noFill/>
          <a:ln/>
        </p:spPr>
        <p:txBody>
          <a:bodyPr wrap="square" lIns="0" tIns="0" rIns="0" bIns="0" rtlCol="0" anchor="ctr"/>
          <a:lstStyle/>
          <a:p>
            <a:pPr marL="0" indent="0" algn="ctr">
              <a:buNone/>
            </a:pPr>
            <a:r>
              <a:rPr lang="en-US" sz="1200" b="1" dirty="0">
                <a:solidFill>
                  <a:srgbClr val="F5C842"/>
                </a:solidFill>
                <a:latin typeface="Georgia" pitchFamily="34" charset="0"/>
                <a:ea typeface="Georgia" pitchFamily="34" charset="-122"/>
                <a:cs typeface="Georgia" pitchFamily="34" charset="-120"/>
              </a:rPr>
              <a:t>04</a:t>
            </a:r>
            <a:endParaRPr lang="en-US" sz="1200" dirty="0"/>
          </a:p>
        </p:txBody>
      </p:sp>
      <p:sp>
        <p:nvSpPr>
          <p:cNvPr id="29" name="Text 27"/>
          <p:cNvSpPr/>
          <p:nvPr/>
        </p:nvSpPr>
        <p:spPr>
          <a:xfrm>
            <a:off x="5513832" y="3035808"/>
            <a:ext cx="1463040" cy="347472"/>
          </a:xfrm>
          <a:prstGeom prst="rect">
            <a:avLst/>
          </a:prstGeom>
          <a:noFill/>
          <a:ln/>
        </p:spPr>
        <p:txBody>
          <a:bodyPr wrap="square" lIns="0" tIns="0" rIns="0" bIns="0" rtlCol="0" anchor="ctr"/>
          <a:lstStyle/>
          <a:p>
            <a:pPr marL="0" indent="0" algn="ctr">
              <a:buNone/>
            </a:pPr>
            <a:r>
              <a:rPr lang="en-US" sz="1100" b="1" dirty="0">
                <a:solidFill>
                  <a:srgbClr val="FFFFFF"/>
                </a:solidFill>
                <a:latin typeface="Georgia" pitchFamily="34" charset="0"/>
                <a:ea typeface="Georgia" pitchFamily="34" charset="-122"/>
                <a:cs typeface="Georgia" pitchFamily="34" charset="-120"/>
              </a:rPr>
              <a:t>Networking</a:t>
            </a:r>
            <a:endParaRPr lang="en-US" sz="1100" dirty="0"/>
          </a:p>
        </p:txBody>
      </p:sp>
      <p:sp>
        <p:nvSpPr>
          <p:cNvPr id="30" name="Shape 28"/>
          <p:cNvSpPr/>
          <p:nvPr/>
        </p:nvSpPr>
        <p:spPr>
          <a:xfrm>
            <a:off x="5596128" y="3401568"/>
            <a:ext cx="1298448" cy="18288"/>
          </a:xfrm>
          <a:prstGeom prst="rect">
            <a:avLst/>
          </a:prstGeom>
          <a:solidFill>
            <a:srgbClr val="028853"/>
          </a:solidFill>
          <a:ln/>
        </p:spPr>
        <p:txBody>
          <a:bodyPr/>
          <a:lstStyle/>
          <a:p>
            <a:endParaRPr lang="en-CA"/>
          </a:p>
        </p:txBody>
      </p:sp>
      <p:sp>
        <p:nvSpPr>
          <p:cNvPr id="31" name="Text 29"/>
          <p:cNvSpPr/>
          <p:nvPr/>
        </p:nvSpPr>
        <p:spPr>
          <a:xfrm>
            <a:off x="5513832" y="3456432"/>
            <a:ext cx="1463040" cy="1005840"/>
          </a:xfrm>
          <a:prstGeom prst="rect">
            <a:avLst/>
          </a:prstGeom>
          <a:noFill/>
          <a:ln/>
        </p:spPr>
        <p:txBody>
          <a:bodyPr wrap="square" lIns="0" tIns="0" rIns="0" bIns="0" rtlCol="0" anchor="t"/>
          <a:lstStyle/>
          <a:p>
            <a:pPr marL="0" indent="0" algn="ctr">
              <a:buNone/>
            </a:pPr>
            <a:r>
              <a:rPr lang="en-US" sz="850" dirty="0">
                <a:solidFill>
                  <a:srgbClr val="E8F5EF"/>
                </a:solidFill>
                <a:latin typeface="Calibri" pitchFamily="34" charset="0"/>
                <a:ea typeface="Calibri" pitchFamily="34" charset="-122"/>
                <a:cs typeface="Calibri" pitchFamily="34" charset="-120"/>
              </a:rPr>
              <a:t>Your elevator pitch for career fairs and info interviews</a:t>
            </a:r>
            <a:endParaRPr lang="en-US" sz="850" dirty="0"/>
          </a:p>
        </p:txBody>
      </p:sp>
      <p:sp>
        <p:nvSpPr>
          <p:cNvPr id="32" name="Shape 30"/>
          <p:cNvSpPr/>
          <p:nvPr/>
        </p:nvSpPr>
        <p:spPr>
          <a:xfrm>
            <a:off x="7141464" y="2578608"/>
            <a:ext cx="1572768" cy="1993392"/>
          </a:xfrm>
          <a:prstGeom prst="rect">
            <a:avLst/>
          </a:prstGeom>
          <a:solidFill>
            <a:srgbClr val="015C38"/>
          </a:solidFill>
          <a:ln/>
          <a:effectLst>
            <a:outerShdw blurRad="63500" dist="25400" dir="8100000" algn="bl" rotWithShape="0">
              <a:srgbClr val="000000">
                <a:alpha val="10000"/>
              </a:srgbClr>
            </a:outerShdw>
          </a:effectLst>
        </p:spPr>
        <p:txBody>
          <a:bodyPr/>
          <a:lstStyle/>
          <a:p>
            <a:endParaRPr lang="en-CA"/>
          </a:p>
        </p:txBody>
      </p:sp>
      <p:sp>
        <p:nvSpPr>
          <p:cNvPr id="33" name="Shape 31"/>
          <p:cNvSpPr/>
          <p:nvPr/>
        </p:nvSpPr>
        <p:spPr>
          <a:xfrm>
            <a:off x="7141464" y="2578608"/>
            <a:ext cx="1572768" cy="54864"/>
          </a:xfrm>
          <a:prstGeom prst="rect">
            <a:avLst/>
          </a:prstGeom>
          <a:solidFill>
            <a:srgbClr val="F5C842"/>
          </a:solidFill>
          <a:ln/>
        </p:spPr>
        <p:txBody>
          <a:bodyPr/>
          <a:lstStyle/>
          <a:p>
            <a:endParaRPr lang="en-CA"/>
          </a:p>
        </p:txBody>
      </p:sp>
      <p:sp>
        <p:nvSpPr>
          <p:cNvPr id="34" name="Text 32"/>
          <p:cNvSpPr/>
          <p:nvPr/>
        </p:nvSpPr>
        <p:spPr>
          <a:xfrm>
            <a:off x="7141464" y="2679192"/>
            <a:ext cx="1572768" cy="320040"/>
          </a:xfrm>
          <a:prstGeom prst="rect">
            <a:avLst/>
          </a:prstGeom>
          <a:noFill/>
          <a:ln/>
        </p:spPr>
        <p:txBody>
          <a:bodyPr wrap="square" lIns="0" tIns="0" rIns="0" bIns="0" rtlCol="0" anchor="ctr"/>
          <a:lstStyle/>
          <a:p>
            <a:pPr marL="0" indent="0" algn="ctr">
              <a:buNone/>
            </a:pPr>
            <a:r>
              <a:rPr lang="en-US" sz="1200" b="1" dirty="0">
                <a:solidFill>
                  <a:srgbClr val="F5C842"/>
                </a:solidFill>
                <a:latin typeface="Georgia" pitchFamily="34" charset="0"/>
                <a:ea typeface="Georgia" pitchFamily="34" charset="-122"/>
                <a:cs typeface="Georgia" pitchFamily="34" charset="-120"/>
              </a:rPr>
              <a:t>05</a:t>
            </a:r>
            <a:endParaRPr lang="en-US" sz="1200" dirty="0"/>
          </a:p>
        </p:txBody>
      </p:sp>
      <p:sp>
        <p:nvSpPr>
          <p:cNvPr id="35" name="Text 33"/>
          <p:cNvSpPr/>
          <p:nvPr/>
        </p:nvSpPr>
        <p:spPr>
          <a:xfrm>
            <a:off x="7196328" y="3035808"/>
            <a:ext cx="1463040" cy="347472"/>
          </a:xfrm>
          <a:prstGeom prst="rect">
            <a:avLst/>
          </a:prstGeom>
          <a:noFill/>
          <a:ln/>
        </p:spPr>
        <p:txBody>
          <a:bodyPr wrap="square" lIns="0" tIns="0" rIns="0" bIns="0" rtlCol="0" anchor="ctr"/>
          <a:lstStyle/>
          <a:p>
            <a:pPr marL="0" indent="0" algn="ctr">
              <a:buNone/>
            </a:pPr>
            <a:r>
              <a:rPr lang="en-US" sz="1100" b="1" dirty="0">
                <a:solidFill>
                  <a:srgbClr val="FFFFFF"/>
                </a:solidFill>
                <a:latin typeface="Georgia" pitchFamily="34" charset="0"/>
                <a:ea typeface="Georgia" pitchFamily="34" charset="-122"/>
                <a:cs typeface="Georgia" pitchFamily="34" charset="-120"/>
              </a:rPr>
              <a:t>Email Outreach</a:t>
            </a:r>
            <a:endParaRPr lang="en-US" sz="1100" dirty="0"/>
          </a:p>
        </p:txBody>
      </p:sp>
      <p:sp>
        <p:nvSpPr>
          <p:cNvPr id="36" name="Shape 34"/>
          <p:cNvSpPr/>
          <p:nvPr/>
        </p:nvSpPr>
        <p:spPr>
          <a:xfrm>
            <a:off x="7278624" y="3401568"/>
            <a:ext cx="1298448" cy="18288"/>
          </a:xfrm>
          <a:prstGeom prst="rect">
            <a:avLst/>
          </a:prstGeom>
          <a:solidFill>
            <a:srgbClr val="028853"/>
          </a:solidFill>
          <a:ln/>
        </p:spPr>
        <p:txBody>
          <a:bodyPr/>
          <a:lstStyle/>
          <a:p>
            <a:endParaRPr lang="en-CA"/>
          </a:p>
        </p:txBody>
      </p:sp>
      <p:sp>
        <p:nvSpPr>
          <p:cNvPr id="37" name="Text 35"/>
          <p:cNvSpPr/>
          <p:nvPr/>
        </p:nvSpPr>
        <p:spPr>
          <a:xfrm>
            <a:off x="7196328" y="3456432"/>
            <a:ext cx="1463040" cy="1005840"/>
          </a:xfrm>
          <a:prstGeom prst="rect">
            <a:avLst/>
          </a:prstGeom>
          <a:noFill/>
          <a:ln/>
        </p:spPr>
        <p:txBody>
          <a:bodyPr wrap="square" lIns="0" tIns="0" rIns="0" bIns="0" rtlCol="0" anchor="t"/>
          <a:lstStyle/>
          <a:p>
            <a:pPr marL="0" indent="0" algn="ctr">
              <a:buNone/>
            </a:pPr>
            <a:r>
              <a:rPr lang="en-US" sz="850" dirty="0">
                <a:solidFill>
                  <a:srgbClr val="E8F5EF"/>
                </a:solidFill>
                <a:latin typeface="Calibri" pitchFamily="34" charset="0"/>
                <a:ea typeface="Calibri" pitchFamily="34" charset="-122"/>
                <a:cs typeface="Calibri" pitchFamily="34" charset="-120"/>
              </a:rPr>
              <a:t>Opening of cold emails or job applications</a:t>
            </a:r>
            <a:endParaRPr lang="en-US" sz="8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411480" y="137160"/>
            <a:ext cx="2103120" cy="274320"/>
          </a:xfrm>
          <a:prstGeom prst="roundRect">
            <a:avLst>
              <a:gd name="adj" fmla="val 16667"/>
            </a:avLst>
          </a:prstGeom>
          <a:solidFill>
            <a:srgbClr val="028853"/>
          </a:solidFill>
          <a:ln/>
        </p:spPr>
        <p:txBody>
          <a:bodyPr/>
          <a:lstStyle/>
          <a:p>
            <a:endParaRPr lang="en-CA"/>
          </a:p>
        </p:txBody>
      </p:sp>
      <p:sp>
        <p:nvSpPr>
          <p:cNvPr id="3" name="Text 1"/>
          <p:cNvSpPr/>
          <p:nvPr/>
        </p:nvSpPr>
        <p:spPr>
          <a:xfrm>
            <a:off x="411480" y="137160"/>
            <a:ext cx="2103120" cy="274320"/>
          </a:xfrm>
          <a:prstGeom prst="rect">
            <a:avLst/>
          </a:prstGeom>
          <a:noFill/>
          <a:ln/>
        </p:spPr>
        <p:txBody>
          <a:bodyPr wrap="square" lIns="0" tIns="0" rIns="0" bIns="0" rtlCol="0" anchor="ctr"/>
          <a:lstStyle/>
          <a:p>
            <a:pPr marL="0" indent="0" algn="ctr">
              <a:buNone/>
            </a:pPr>
            <a:r>
              <a:rPr lang="en-US" sz="850" b="1" kern="0" spc="150" dirty="0">
                <a:solidFill>
                  <a:srgbClr val="FFFFFF"/>
                </a:solidFill>
                <a:latin typeface="Calibri" pitchFamily="34" charset="0"/>
                <a:ea typeface="Calibri" pitchFamily="34" charset="-122"/>
                <a:cs typeface="Calibri" pitchFamily="34" charset="-120"/>
              </a:rPr>
              <a:t>Q&amp;A &amp; WRAP UP</a:t>
            </a:r>
            <a:endParaRPr lang="en-US" sz="850" dirty="0"/>
          </a:p>
        </p:txBody>
      </p:sp>
      <p:sp>
        <p:nvSpPr>
          <p:cNvPr id="4" name="Text 2"/>
          <p:cNvSpPr/>
          <p:nvPr/>
        </p:nvSpPr>
        <p:spPr>
          <a:xfrm>
            <a:off x="411480" y="475488"/>
            <a:ext cx="8321040" cy="457200"/>
          </a:xfrm>
          <a:prstGeom prst="rect">
            <a:avLst/>
          </a:prstGeom>
          <a:noFill/>
          <a:ln/>
        </p:spPr>
        <p:txBody>
          <a:bodyPr wrap="square" lIns="0" tIns="0" rIns="0" bIns="0" rtlCol="0" anchor="ctr"/>
          <a:lstStyle/>
          <a:p>
            <a:pPr marL="0" indent="0">
              <a:buNone/>
            </a:pPr>
            <a:r>
              <a:rPr lang="en-US" sz="2800" b="1" dirty="0">
                <a:solidFill>
                  <a:srgbClr val="1E2D26"/>
                </a:solidFill>
                <a:latin typeface="Georgia" pitchFamily="34" charset="0"/>
                <a:ea typeface="Georgia" pitchFamily="34" charset="-122"/>
                <a:cs typeface="Georgia" pitchFamily="34" charset="-120"/>
              </a:rPr>
              <a:t>Questions &amp; Key Takeaways</a:t>
            </a:r>
            <a:endParaRPr lang="en-US" sz="2800" dirty="0"/>
          </a:p>
        </p:txBody>
      </p:sp>
      <p:sp>
        <p:nvSpPr>
          <p:cNvPr id="5" name="Shape 3"/>
          <p:cNvSpPr/>
          <p:nvPr/>
        </p:nvSpPr>
        <p:spPr>
          <a:xfrm>
            <a:off x="411480" y="1005840"/>
            <a:ext cx="8321040" cy="502920"/>
          </a:xfrm>
          <a:prstGeom prst="rect">
            <a:avLst/>
          </a:prstGeom>
          <a:solidFill>
            <a:srgbClr val="028853"/>
          </a:solidFill>
          <a:ln/>
          <a:effectLst>
            <a:outerShdw blurRad="101600" dist="38100" dir="8100000" algn="bl" rotWithShape="0">
              <a:srgbClr val="000000">
                <a:alpha val="13000"/>
              </a:srgbClr>
            </a:outerShdw>
          </a:effectLst>
        </p:spPr>
        <p:txBody>
          <a:bodyPr/>
          <a:lstStyle/>
          <a:p>
            <a:endParaRPr lang="en-CA"/>
          </a:p>
        </p:txBody>
      </p:sp>
      <p:sp>
        <p:nvSpPr>
          <p:cNvPr id="6" name="Text 4"/>
          <p:cNvSpPr/>
          <p:nvPr/>
        </p:nvSpPr>
        <p:spPr>
          <a:xfrm>
            <a:off x="594360" y="1005840"/>
            <a:ext cx="8046720" cy="502920"/>
          </a:xfrm>
          <a:prstGeom prst="rect">
            <a:avLst/>
          </a:prstGeom>
          <a:noFill/>
          <a:ln/>
        </p:spPr>
        <p:txBody>
          <a:bodyPr wrap="square" lIns="0" tIns="0" rIns="0" bIns="0" rtlCol="0" anchor="ctr"/>
          <a:lstStyle/>
          <a:p>
            <a:pPr marL="0" indent="0">
              <a:buNone/>
            </a:pPr>
            <a:r>
              <a:rPr lang="en-US" sz="1300" b="1" dirty="0">
                <a:solidFill>
                  <a:srgbClr val="FFFFFF"/>
                </a:solidFill>
                <a:latin typeface="Georgia" pitchFamily="34" charset="0"/>
                <a:ea typeface="Georgia" pitchFamily="34" charset="-122"/>
                <a:cs typeface="Georgia" pitchFamily="34" charset="-120"/>
              </a:rPr>
              <a:t>Questions &amp; Open Discussion  -  Use the Zoom chat or unmute to ask.</a:t>
            </a:r>
            <a:endParaRPr lang="en-US" sz="1300" dirty="0"/>
          </a:p>
        </p:txBody>
      </p:sp>
      <p:sp>
        <p:nvSpPr>
          <p:cNvPr id="7" name="Shape 5"/>
          <p:cNvSpPr/>
          <p:nvPr/>
        </p:nvSpPr>
        <p:spPr>
          <a:xfrm>
            <a:off x="411480" y="1600200"/>
            <a:ext cx="8321040" cy="329184"/>
          </a:xfrm>
          <a:prstGeom prst="rect">
            <a:avLst/>
          </a:prstGeom>
          <a:solidFill>
            <a:srgbClr val="015C38"/>
          </a:solidFill>
          <a:ln/>
        </p:spPr>
        <p:txBody>
          <a:bodyPr/>
          <a:lstStyle/>
          <a:p>
            <a:endParaRPr lang="en-CA"/>
          </a:p>
        </p:txBody>
      </p:sp>
      <p:sp>
        <p:nvSpPr>
          <p:cNvPr id="8" name="Text 6"/>
          <p:cNvSpPr/>
          <p:nvPr/>
        </p:nvSpPr>
        <p:spPr>
          <a:xfrm>
            <a:off x="594360" y="1600200"/>
            <a:ext cx="8138160" cy="329184"/>
          </a:xfrm>
          <a:prstGeom prst="rect">
            <a:avLst/>
          </a:prstGeom>
          <a:noFill/>
          <a:ln/>
        </p:spPr>
        <p:txBody>
          <a:bodyPr wrap="square" lIns="0" tIns="0" rIns="0" bIns="0" rtlCol="0" anchor="ctr"/>
          <a:lstStyle/>
          <a:p>
            <a:pPr marL="0" indent="0">
              <a:buNone/>
            </a:pPr>
            <a:r>
              <a:rPr lang="en-US" sz="1200" b="1" dirty="0">
                <a:solidFill>
                  <a:srgbClr val="F5C842"/>
                </a:solidFill>
                <a:latin typeface="Calibri" pitchFamily="34" charset="0"/>
                <a:ea typeface="Calibri" pitchFamily="34" charset="-122"/>
                <a:cs typeface="Calibri" pitchFamily="34" charset="-120"/>
              </a:rPr>
              <a:t>5 Things to Remember From Today</a:t>
            </a:r>
            <a:endParaRPr lang="en-US" sz="1200" dirty="0"/>
          </a:p>
        </p:txBody>
      </p:sp>
      <p:sp>
        <p:nvSpPr>
          <p:cNvPr id="9" name="Shape 7"/>
          <p:cNvSpPr/>
          <p:nvPr/>
        </p:nvSpPr>
        <p:spPr>
          <a:xfrm>
            <a:off x="411480" y="2002536"/>
            <a:ext cx="475488" cy="402336"/>
          </a:xfrm>
          <a:prstGeom prst="rect">
            <a:avLst/>
          </a:prstGeom>
          <a:solidFill>
            <a:srgbClr val="028853"/>
          </a:solidFill>
          <a:ln/>
        </p:spPr>
        <p:txBody>
          <a:bodyPr/>
          <a:lstStyle/>
          <a:p>
            <a:endParaRPr lang="en-CA"/>
          </a:p>
        </p:txBody>
      </p:sp>
      <p:sp>
        <p:nvSpPr>
          <p:cNvPr id="10" name="Text 8"/>
          <p:cNvSpPr/>
          <p:nvPr/>
        </p:nvSpPr>
        <p:spPr>
          <a:xfrm>
            <a:off x="411480" y="2002536"/>
            <a:ext cx="475488" cy="402336"/>
          </a:xfrm>
          <a:prstGeom prst="rect">
            <a:avLst/>
          </a:prstGeom>
          <a:noFill/>
          <a:ln/>
        </p:spPr>
        <p:txBody>
          <a:bodyPr wrap="square" lIns="0" tIns="0" rIns="0" bIns="0" rtlCol="0" anchor="ctr"/>
          <a:lstStyle/>
          <a:p>
            <a:pPr marL="0" indent="0" algn="ctr">
              <a:buNone/>
            </a:pPr>
            <a:r>
              <a:rPr lang="en-US" sz="1200" b="1" dirty="0">
                <a:solidFill>
                  <a:srgbClr val="FFFFFF"/>
                </a:solidFill>
                <a:latin typeface="Georgia" pitchFamily="34" charset="0"/>
                <a:ea typeface="Georgia" pitchFamily="34" charset="-122"/>
                <a:cs typeface="Georgia" pitchFamily="34" charset="-120"/>
              </a:rPr>
              <a:t>01</a:t>
            </a:r>
            <a:endParaRPr lang="en-US" sz="1200" dirty="0"/>
          </a:p>
        </p:txBody>
      </p:sp>
      <p:sp>
        <p:nvSpPr>
          <p:cNvPr id="11" name="Text 9"/>
          <p:cNvSpPr/>
          <p:nvPr/>
        </p:nvSpPr>
        <p:spPr>
          <a:xfrm>
            <a:off x="987552" y="2048256"/>
            <a:ext cx="7635240" cy="347472"/>
          </a:xfrm>
          <a:prstGeom prst="rect">
            <a:avLst/>
          </a:prstGeom>
          <a:noFill/>
          <a:ln/>
        </p:spPr>
        <p:txBody>
          <a:bodyPr wrap="square" lIns="0" tIns="0" rIns="0" bIns="0" rtlCol="0" anchor="ctr"/>
          <a:lstStyle/>
          <a:p>
            <a:pPr marL="0" indent="0">
              <a:buNone/>
            </a:pPr>
            <a:r>
              <a:rPr lang="en-US" sz="1600" dirty="0">
                <a:solidFill>
                  <a:srgbClr val="1E2D26"/>
                </a:solidFill>
                <a:latin typeface="Calibri" pitchFamily="34" charset="0"/>
                <a:ea typeface="Calibri" pitchFamily="34" charset="-122"/>
                <a:cs typeface="Calibri" pitchFamily="34" charset="-120"/>
              </a:rPr>
              <a:t>AI is the gatekeeper of modern hiring. Understanding ATS and keyword filtering gives you an edge most applicants do not have</a:t>
            </a:r>
            <a:r>
              <a:rPr lang="en-US" sz="1000" dirty="0">
                <a:solidFill>
                  <a:srgbClr val="1E2D26"/>
                </a:solidFill>
                <a:latin typeface="Calibri" pitchFamily="34" charset="0"/>
                <a:ea typeface="Calibri" pitchFamily="34" charset="-122"/>
                <a:cs typeface="Calibri" pitchFamily="34" charset="-120"/>
              </a:rPr>
              <a:t>.</a:t>
            </a:r>
            <a:endParaRPr lang="en-US" sz="1000" dirty="0"/>
          </a:p>
        </p:txBody>
      </p:sp>
      <p:sp>
        <p:nvSpPr>
          <p:cNvPr id="12" name="Shape 10"/>
          <p:cNvSpPr/>
          <p:nvPr/>
        </p:nvSpPr>
        <p:spPr>
          <a:xfrm>
            <a:off x="411480" y="2591181"/>
            <a:ext cx="475488" cy="402336"/>
          </a:xfrm>
          <a:prstGeom prst="rect">
            <a:avLst/>
          </a:prstGeom>
          <a:solidFill>
            <a:srgbClr val="028853"/>
          </a:solidFill>
          <a:ln/>
        </p:spPr>
        <p:txBody>
          <a:bodyPr/>
          <a:lstStyle/>
          <a:p>
            <a:endParaRPr lang="en-CA"/>
          </a:p>
        </p:txBody>
      </p:sp>
      <p:sp>
        <p:nvSpPr>
          <p:cNvPr id="13" name="Text 11"/>
          <p:cNvSpPr/>
          <p:nvPr/>
        </p:nvSpPr>
        <p:spPr>
          <a:xfrm>
            <a:off x="411480" y="2585466"/>
            <a:ext cx="475488" cy="402336"/>
          </a:xfrm>
          <a:prstGeom prst="rect">
            <a:avLst/>
          </a:prstGeom>
          <a:noFill/>
          <a:ln/>
        </p:spPr>
        <p:txBody>
          <a:bodyPr wrap="square" lIns="0" tIns="0" rIns="0" bIns="0" rtlCol="0" anchor="ctr"/>
          <a:lstStyle/>
          <a:p>
            <a:pPr marL="0" indent="0" algn="ctr">
              <a:buNone/>
            </a:pPr>
            <a:r>
              <a:rPr lang="en-US" sz="1200" b="1" dirty="0">
                <a:solidFill>
                  <a:srgbClr val="FFFFFF"/>
                </a:solidFill>
                <a:latin typeface="Georgia" pitchFamily="34" charset="0"/>
                <a:ea typeface="Georgia" pitchFamily="34" charset="-122"/>
                <a:cs typeface="Georgia" pitchFamily="34" charset="-120"/>
              </a:rPr>
              <a:t>02</a:t>
            </a:r>
            <a:endParaRPr lang="en-US" sz="1200" dirty="0"/>
          </a:p>
        </p:txBody>
      </p:sp>
      <p:sp>
        <p:nvSpPr>
          <p:cNvPr id="14" name="Text 12"/>
          <p:cNvSpPr/>
          <p:nvPr/>
        </p:nvSpPr>
        <p:spPr>
          <a:xfrm>
            <a:off x="987552" y="2587545"/>
            <a:ext cx="7635240" cy="418338"/>
          </a:xfrm>
          <a:prstGeom prst="rect">
            <a:avLst/>
          </a:prstGeom>
          <a:noFill/>
          <a:ln/>
        </p:spPr>
        <p:txBody>
          <a:bodyPr wrap="square" lIns="0" tIns="0" rIns="0" bIns="0" rtlCol="0" anchor="ctr"/>
          <a:lstStyle/>
          <a:p>
            <a:pPr marL="0" indent="0">
              <a:buNone/>
            </a:pPr>
            <a:r>
              <a:rPr lang="en-US" sz="1600" dirty="0">
                <a:solidFill>
                  <a:srgbClr val="1E2D26"/>
                </a:solidFill>
                <a:latin typeface="Calibri" pitchFamily="34" charset="0"/>
                <a:ea typeface="Calibri" pitchFamily="34" charset="-122"/>
                <a:cs typeface="Calibri" pitchFamily="34" charset="-120"/>
              </a:rPr>
              <a:t>The quality of the prompts you use with AI determine the quality of its response. The better the prompt, the more useful and authentic the result</a:t>
            </a:r>
            <a:r>
              <a:rPr lang="en-US" sz="1000" dirty="0">
                <a:solidFill>
                  <a:srgbClr val="1E2D26"/>
                </a:solidFill>
                <a:latin typeface="Calibri" pitchFamily="34" charset="0"/>
                <a:ea typeface="Calibri" pitchFamily="34" charset="-122"/>
                <a:cs typeface="Calibri" pitchFamily="34" charset="-120"/>
              </a:rPr>
              <a:t>.</a:t>
            </a:r>
            <a:endParaRPr lang="en-US" sz="1000" dirty="0"/>
          </a:p>
        </p:txBody>
      </p:sp>
      <p:sp>
        <p:nvSpPr>
          <p:cNvPr id="15" name="Shape 13"/>
          <p:cNvSpPr/>
          <p:nvPr/>
        </p:nvSpPr>
        <p:spPr>
          <a:xfrm>
            <a:off x="411480" y="3179826"/>
            <a:ext cx="475488" cy="402336"/>
          </a:xfrm>
          <a:prstGeom prst="rect">
            <a:avLst/>
          </a:prstGeom>
          <a:solidFill>
            <a:srgbClr val="028853"/>
          </a:solidFill>
          <a:ln/>
        </p:spPr>
        <p:txBody>
          <a:bodyPr/>
          <a:lstStyle/>
          <a:p>
            <a:endParaRPr lang="en-CA"/>
          </a:p>
        </p:txBody>
      </p:sp>
      <p:sp>
        <p:nvSpPr>
          <p:cNvPr id="16" name="Text 14"/>
          <p:cNvSpPr/>
          <p:nvPr/>
        </p:nvSpPr>
        <p:spPr>
          <a:xfrm>
            <a:off x="356616" y="3166110"/>
            <a:ext cx="475488" cy="402336"/>
          </a:xfrm>
          <a:prstGeom prst="rect">
            <a:avLst/>
          </a:prstGeom>
          <a:noFill/>
          <a:ln/>
        </p:spPr>
        <p:txBody>
          <a:bodyPr wrap="square" lIns="0" tIns="0" rIns="0" bIns="0" rtlCol="0" anchor="ctr"/>
          <a:lstStyle/>
          <a:p>
            <a:pPr marL="0" indent="0" algn="ctr">
              <a:buNone/>
            </a:pPr>
            <a:r>
              <a:rPr lang="en-US" sz="1200" b="1" dirty="0">
                <a:solidFill>
                  <a:srgbClr val="FFFFFF"/>
                </a:solidFill>
                <a:latin typeface="Georgia" pitchFamily="34" charset="0"/>
                <a:ea typeface="Georgia" pitchFamily="34" charset="-122"/>
                <a:cs typeface="Georgia" pitchFamily="34" charset="-120"/>
              </a:rPr>
              <a:t>03</a:t>
            </a:r>
            <a:endParaRPr lang="en-US" sz="1200" dirty="0"/>
          </a:p>
        </p:txBody>
      </p:sp>
      <p:sp>
        <p:nvSpPr>
          <p:cNvPr id="17" name="Text 15"/>
          <p:cNvSpPr/>
          <p:nvPr/>
        </p:nvSpPr>
        <p:spPr>
          <a:xfrm>
            <a:off x="987552" y="3191256"/>
            <a:ext cx="7635240" cy="347472"/>
          </a:xfrm>
          <a:prstGeom prst="rect">
            <a:avLst/>
          </a:prstGeom>
          <a:noFill/>
          <a:ln/>
        </p:spPr>
        <p:txBody>
          <a:bodyPr wrap="square" lIns="0" tIns="0" rIns="0" bIns="0" rtlCol="0" anchor="ctr"/>
          <a:lstStyle/>
          <a:p>
            <a:pPr marL="0" indent="0">
              <a:buNone/>
            </a:pPr>
            <a:r>
              <a:rPr lang="en-US" sz="1600" dirty="0">
                <a:solidFill>
                  <a:srgbClr val="1E2D26"/>
                </a:solidFill>
                <a:latin typeface="Calibri" pitchFamily="34" charset="0"/>
                <a:ea typeface="Calibri" pitchFamily="34" charset="-122"/>
                <a:cs typeface="Calibri" pitchFamily="34" charset="-120"/>
              </a:rPr>
              <a:t>You are the author. AI is a powerful assistant - but your judgment, your voice, and your honesty must drive every output</a:t>
            </a:r>
            <a:r>
              <a:rPr lang="en-US" sz="1000" dirty="0">
                <a:solidFill>
                  <a:srgbClr val="1E2D26"/>
                </a:solidFill>
                <a:latin typeface="Calibri" pitchFamily="34" charset="0"/>
                <a:ea typeface="Calibri" pitchFamily="34" charset="-122"/>
                <a:cs typeface="Calibri" pitchFamily="34" charset="-120"/>
              </a:rPr>
              <a:t>.</a:t>
            </a:r>
            <a:endParaRPr lang="en-US" sz="1000" dirty="0"/>
          </a:p>
        </p:txBody>
      </p:sp>
      <p:sp>
        <p:nvSpPr>
          <p:cNvPr id="18" name="Shape 16"/>
          <p:cNvSpPr/>
          <p:nvPr/>
        </p:nvSpPr>
        <p:spPr>
          <a:xfrm>
            <a:off x="411480" y="3768471"/>
            <a:ext cx="475488" cy="402336"/>
          </a:xfrm>
          <a:prstGeom prst="rect">
            <a:avLst/>
          </a:prstGeom>
          <a:solidFill>
            <a:srgbClr val="028853"/>
          </a:solidFill>
          <a:ln/>
        </p:spPr>
        <p:txBody>
          <a:bodyPr/>
          <a:lstStyle/>
          <a:p>
            <a:endParaRPr lang="en-CA"/>
          </a:p>
        </p:txBody>
      </p:sp>
      <p:sp>
        <p:nvSpPr>
          <p:cNvPr id="19" name="Text 17"/>
          <p:cNvSpPr/>
          <p:nvPr/>
        </p:nvSpPr>
        <p:spPr>
          <a:xfrm>
            <a:off x="411480" y="3768471"/>
            <a:ext cx="475488" cy="402336"/>
          </a:xfrm>
          <a:prstGeom prst="rect">
            <a:avLst/>
          </a:prstGeom>
          <a:noFill/>
          <a:ln/>
        </p:spPr>
        <p:txBody>
          <a:bodyPr wrap="square" lIns="0" tIns="0" rIns="0" bIns="0" rtlCol="0" anchor="ctr"/>
          <a:lstStyle/>
          <a:p>
            <a:pPr marL="0" indent="0" algn="ctr">
              <a:buNone/>
            </a:pPr>
            <a:r>
              <a:rPr lang="en-US" sz="1200" b="1" dirty="0">
                <a:solidFill>
                  <a:srgbClr val="FFFFFF"/>
                </a:solidFill>
                <a:latin typeface="Georgia" pitchFamily="34" charset="0"/>
                <a:ea typeface="Georgia" pitchFamily="34" charset="-122"/>
                <a:cs typeface="Georgia" pitchFamily="34" charset="-120"/>
              </a:rPr>
              <a:t>04</a:t>
            </a:r>
            <a:endParaRPr lang="en-US" sz="1200" dirty="0"/>
          </a:p>
        </p:txBody>
      </p:sp>
      <p:sp>
        <p:nvSpPr>
          <p:cNvPr id="20" name="Text 18"/>
          <p:cNvSpPr/>
          <p:nvPr/>
        </p:nvSpPr>
        <p:spPr>
          <a:xfrm>
            <a:off x="987552" y="3797046"/>
            <a:ext cx="7635240" cy="347472"/>
          </a:xfrm>
          <a:prstGeom prst="rect">
            <a:avLst/>
          </a:prstGeom>
          <a:noFill/>
          <a:ln/>
        </p:spPr>
        <p:txBody>
          <a:bodyPr wrap="square" lIns="0" tIns="0" rIns="0" bIns="0" rtlCol="0" anchor="ctr"/>
          <a:lstStyle/>
          <a:p>
            <a:pPr marL="0" indent="0">
              <a:buNone/>
            </a:pPr>
            <a:r>
              <a:rPr lang="en-US" sz="1600" dirty="0">
                <a:solidFill>
                  <a:srgbClr val="1E2D26"/>
                </a:solidFill>
                <a:latin typeface="Calibri" pitchFamily="34" charset="0"/>
                <a:ea typeface="Calibri" pitchFamily="34" charset="-122"/>
                <a:cs typeface="Calibri" pitchFamily="34" charset="-120"/>
              </a:rPr>
              <a:t>Self-knowledge is your foundation. Values, strengths, identity, and direction are the building blocks of your career story</a:t>
            </a:r>
            <a:r>
              <a:rPr lang="en-US" sz="1000" dirty="0">
                <a:solidFill>
                  <a:srgbClr val="1E2D26"/>
                </a:solidFill>
                <a:latin typeface="Calibri" pitchFamily="34" charset="0"/>
                <a:ea typeface="Calibri" pitchFamily="34" charset="-122"/>
                <a:cs typeface="Calibri" pitchFamily="34" charset="-120"/>
              </a:rPr>
              <a:t>.</a:t>
            </a:r>
            <a:endParaRPr lang="en-US" sz="1000" dirty="0"/>
          </a:p>
        </p:txBody>
      </p:sp>
      <p:sp>
        <p:nvSpPr>
          <p:cNvPr id="21" name="Shape 19"/>
          <p:cNvSpPr/>
          <p:nvPr/>
        </p:nvSpPr>
        <p:spPr>
          <a:xfrm>
            <a:off x="411480" y="4357116"/>
            <a:ext cx="475488" cy="402336"/>
          </a:xfrm>
          <a:prstGeom prst="rect">
            <a:avLst/>
          </a:prstGeom>
          <a:solidFill>
            <a:srgbClr val="028853"/>
          </a:solidFill>
          <a:ln/>
        </p:spPr>
        <p:txBody>
          <a:bodyPr/>
          <a:lstStyle/>
          <a:p>
            <a:endParaRPr lang="en-CA"/>
          </a:p>
        </p:txBody>
      </p:sp>
      <p:sp>
        <p:nvSpPr>
          <p:cNvPr id="22" name="Text 20"/>
          <p:cNvSpPr/>
          <p:nvPr/>
        </p:nvSpPr>
        <p:spPr>
          <a:xfrm>
            <a:off x="411480" y="4325112"/>
            <a:ext cx="475488" cy="402336"/>
          </a:xfrm>
          <a:prstGeom prst="rect">
            <a:avLst/>
          </a:prstGeom>
          <a:noFill/>
          <a:ln/>
        </p:spPr>
        <p:txBody>
          <a:bodyPr wrap="square" lIns="0" tIns="0" rIns="0" bIns="0" rtlCol="0" anchor="ctr"/>
          <a:lstStyle/>
          <a:p>
            <a:pPr marL="0" indent="0" algn="ctr">
              <a:buNone/>
            </a:pPr>
            <a:r>
              <a:rPr lang="en-US" sz="1200" b="1" dirty="0">
                <a:solidFill>
                  <a:srgbClr val="FFFFFF"/>
                </a:solidFill>
                <a:latin typeface="Georgia" pitchFamily="34" charset="0"/>
                <a:ea typeface="Georgia" pitchFamily="34" charset="-122"/>
                <a:cs typeface="Georgia" pitchFamily="34" charset="-120"/>
              </a:rPr>
              <a:t>05</a:t>
            </a:r>
            <a:endParaRPr lang="en-US" sz="1200" dirty="0"/>
          </a:p>
        </p:txBody>
      </p:sp>
      <p:sp>
        <p:nvSpPr>
          <p:cNvPr id="23" name="Text 21"/>
          <p:cNvSpPr/>
          <p:nvPr/>
        </p:nvSpPr>
        <p:spPr>
          <a:xfrm>
            <a:off x="987552" y="4379976"/>
            <a:ext cx="7635240" cy="347472"/>
          </a:xfrm>
          <a:prstGeom prst="rect">
            <a:avLst/>
          </a:prstGeom>
          <a:noFill/>
          <a:ln/>
        </p:spPr>
        <p:txBody>
          <a:bodyPr wrap="square" lIns="0" tIns="0" rIns="0" bIns="0" rtlCol="0" anchor="ctr"/>
          <a:lstStyle/>
          <a:p>
            <a:pPr marL="0" indent="0">
              <a:buNone/>
            </a:pPr>
            <a:r>
              <a:rPr lang="en-US" sz="1600" dirty="0">
                <a:solidFill>
                  <a:srgbClr val="1E2D26"/>
                </a:solidFill>
                <a:latin typeface="Calibri" pitchFamily="34" charset="0"/>
                <a:ea typeface="Calibri" pitchFamily="34" charset="-122"/>
                <a:cs typeface="Calibri" pitchFamily="34" charset="-120"/>
              </a:rPr>
              <a:t>The micro win matters. You built something real today. Use it. Share it. Build on it. Career confidence grows one step at a time</a:t>
            </a:r>
            <a:r>
              <a:rPr lang="en-US" sz="1000" dirty="0">
                <a:solidFill>
                  <a:srgbClr val="1E2D26"/>
                </a:solidFill>
                <a:latin typeface="Calibri" pitchFamily="34" charset="0"/>
                <a:ea typeface="Calibri" pitchFamily="34" charset="-122"/>
                <a:cs typeface="Calibri" pitchFamily="34" charset="-120"/>
              </a:rPr>
              <a:t>.</a:t>
            </a:r>
            <a:endParaRPr lang="en-US" sz="1000" dirty="0"/>
          </a:p>
        </p:txBody>
      </p:sp>
      <p:sp>
        <p:nvSpPr>
          <p:cNvPr id="27" name="Shape 23">
            <a:extLst>
              <a:ext uri="{FF2B5EF4-FFF2-40B4-BE49-F238E27FC236}">
                <a16:creationId xmlns:a16="http://schemas.microsoft.com/office/drawing/2014/main" id="{10BEEF86-C5BC-E890-8166-E15F9407B525}"/>
              </a:ext>
            </a:extLst>
          </p:cNvPr>
          <p:cNvSpPr/>
          <p:nvPr/>
        </p:nvSpPr>
        <p:spPr>
          <a:xfrm>
            <a:off x="0" y="4892040"/>
            <a:ext cx="9144000" cy="251460"/>
          </a:xfrm>
          <a:prstGeom prst="rect">
            <a:avLst/>
          </a:prstGeom>
          <a:solidFill>
            <a:srgbClr val="028853"/>
          </a:solidFill>
          <a:ln/>
        </p:spPr>
        <p:txBody>
          <a:bodyPr/>
          <a:lstStyle/>
          <a:p>
            <a:endParaRPr lang="en-CA"/>
          </a:p>
        </p:txBody>
      </p:sp>
      <p:sp>
        <p:nvSpPr>
          <p:cNvPr id="28" name="Text 24">
            <a:extLst>
              <a:ext uri="{FF2B5EF4-FFF2-40B4-BE49-F238E27FC236}">
                <a16:creationId xmlns:a16="http://schemas.microsoft.com/office/drawing/2014/main" id="{2DA33FBB-CE6C-E25F-8CCA-7E5800F613F8}"/>
              </a:ext>
            </a:extLst>
          </p:cNvPr>
          <p:cNvSpPr/>
          <p:nvPr/>
        </p:nvSpPr>
        <p:spPr>
          <a:xfrm>
            <a:off x="137160" y="4901184"/>
            <a:ext cx="6217920" cy="228600"/>
          </a:xfrm>
          <a:prstGeom prst="rect">
            <a:avLst/>
          </a:prstGeom>
          <a:noFill/>
          <a:ln/>
        </p:spPr>
        <p:txBody>
          <a:bodyPr wrap="square" lIns="0" tIns="0" rIns="0" bIns="0" rtlCol="0" anchor="ctr"/>
          <a:lstStyle/>
          <a:p>
            <a:pPr marL="0" indent="0">
              <a:buNone/>
            </a:pPr>
            <a:r>
              <a:rPr lang="en-US" sz="800" dirty="0">
                <a:solidFill>
                  <a:srgbClr val="FFFFFF"/>
                </a:solidFill>
                <a:latin typeface="Calibri" pitchFamily="34" charset="0"/>
                <a:ea typeface="Calibri" pitchFamily="34" charset="-122"/>
                <a:cs typeface="Calibri" pitchFamily="34" charset="-120"/>
              </a:rPr>
              <a:t>AI Aware Career Readiness Workshop – This presentation was created using Claude 4.6 and ChatGPT 5.5  Images were created by ChatGPT.</a:t>
            </a:r>
            <a:endParaRPr lang="en-US" sz="800" dirty="0"/>
          </a:p>
        </p:txBody>
      </p:sp>
      <p:sp>
        <p:nvSpPr>
          <p:cNvPr id="29" name="Text 25">
            <a:extLst>
              <a:ext uri="{FF2B5EF4-FFF2-40B4-BE49-F238E27FC236}">
                <a16:creationId xmlns:a16="http://schemas.microsoft.com/office/drawing/2014/main" id="{C9574892-814B-8BBD-F2EC-8E56F4E6AC03}"/>
              </a:ext>
            </a:extLst>
          </p:cNvPr>
          <p:cNvSpPr/>
          <p:nvPr/>
        </p:nvSpPr>
        <p:spPr>
          <a:xfrm>
            <a:off x="6400800" y="4901184"/>
            <a:ext cx="2606040" cy="228600"/>
          </a:xfrm>
          <a:prstGeom prst="rect">
            <a:avLst/>
          </a:prstGeom>
          <a:noFill/>
          <a:ln/>
        </p:spPr>
        <p:txBody>
          <a:bodyPr wrap="square" lIns="0" tIns="0" rIns="0" bIns="0" rtlCol="0" anchor="ctr"/>
          <a:lstStyle/>
          <a:p>
            <a:pPr marL="0" indent="0" algn="r">
              <a:buNone/>
            </a:pPr>
            <a:r>
              <a:rPr lang="en-US" sz="800" dirty="0">
                <a:solidFill>
                  <a:srgbClr val="FFFFFF"/>
                </a:solidFill>
                <a:latin typeface="Calibri" pitchFamily="34" charset="0"/>
                <a:ea typeface="Calibri" pitchFamily="34" charset="-122"/>
                <a:cs typeface="Calibri" pitchFamily="34" charset="-120"/>
              </a:rPr>
              <a:t>May 12, 2026  |  12:30-1:30 PM PST</a:t>
            </a:r>
            <a:endParaRPr lang="en-US" sz="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6">
    <p:bg>
      <p:bgPr>
        <a:solidFill>
          <a:srgbClr val="015C38"/>
        </a:solidFill>
        <a:effectLst/>
      </p:bgPr>
    </p:bg>
    <p:spTree>
      <p:nvGrpSpPr>
        <p:cNvPr id="1" name=""/>
        <p:cNvGrpSpPr/>
        <p:nvPr/>
      </p:nvGrpSpPr>
      <p:grpSpPr>
        <a:xfrm>
          <a:off x="0" y="0"/>
          <a:ext cx="0" cy="0"/>
          <a:chOff x="0" y="0"/>
          <a:chExt cx="0" cy="0"/>
        </a:xfrm>
      </p:grpSpPr>
      <p:sp>
        <p:nvSpPr>
          <p:cNvPr id="2" name="Shape 0"/>
          <p:cNvSpPr/>
          <p:nvPr/>
        </p:nvSpPr>
        <p:spPr>
          <a:xfrm>
            <a:off x="0" y="3731895"/>
            <a:ext cx="9144000" cy="1394460"/>
          </a:xfrm>
          <a:prstGeom prst="rect">
            <a:avLst/>
          </a:prstGeom>
          <a:solidFill>
            <a:srgbClr val="028853"/>
          </a:solidFill>
          <a:ln/>
        </p:spPr>
        <p:txBody>
          <a:bodyPr/>
          <a:lstStyle/>
          <a:p>
            <a:endParaRPr lang="en-CA"/>
          </a:p>
        </p:txBody>
      </p:sp>
      <p:sp>
        <p:nvSpPr>
          <p:cNvPr id="4" name="Text 2"/>
          <p:cNvSpPr/>
          <p:nvPr/>
        </p:nvSpPr>
        <p:spPr>
          <a:xfrm>
            <a:off x="4783593" y="278892"/>
            <a:ext cx="4320540" cy="658368"/>
          </a:xfrm>
          <a:prstGeom prst="rect">
            <a:avLst/>
          </a:prstGeom>
          <a:noFill/>
          <a:ln/>
        </p:spPr>
        <p:txBody>
          <a:bodyPr wrap="square" lIns="0" tIns="0" rIns="0" bIns="0" rtlCol="0" anchor="ctr"/>
          <a:lstStyle/>
          <a:p>
            <a:pPr marL="0" indent="0" algn="ctr">
              <a:buNone/>
            </a:pPr>
            <a:r>
              <a:rPr lang="en-US" sz="4400" b="1" dirty="0">
                <a:solidFill>
                  <a:srgbClr val="FFFFFF"/>
                </a:solidFill>
                <a:latin typeface="Georgia" pitchFamily="34" charset="0"/>
                <a:ea typeface="Georgia" pitchFamily="34" charset="-122"/>
                <a:cs typeface="Georgia" pitchFamily="34" charset="-120"/>
              </a:rPr>
              <a:t>Thank You!</a:t>
            </a:r>
            <a:endParaRPr lang="en-US" sz="4400" dirty="0"/>
          </a:p>
        </p:txBody>
      </p:sp>
      <p:sp>
        <p:nvSpPr>
          <p:cNvPr id="5" name="Text 3"/>
          <p:cNvSpPr/>
          <p:nvPr/>
        </p:nvSpPr>
        <p:spPr>
          <a:xfrm>
            <a:off x="594360" y="3806190"/>
            <a:ext cx="8229600" cy="320040"/>
          </a:xfrm>
          <a:prstGeom prst="rect">
            <a:avLst/>
          </a:prstGeom>
          <a:noFill/>
          <a:ln/>
        </p:spPr>
        <p:txBody>
          <a:bodyPr wrap="square" lIns="0" tIns="0" rIns="0" bIns="0" rtlCol="0" anchor="ctr"/>
          <a:lstStyle/>
          <a:p>
            <a:pPr marL="0" indent="0" algn="ctr">
              <a:buNone/>
            </a:pPr>
            <a:r>
              <a:rPr lang="en-US" sz="1600" i="1" dirty="0">
                <a:solidFill>
                  <a:srgbClr val="F5C842"/>
                </a:solidFill>
                <a:latin typeface="Calibri" pitchFamily="34" charset="0"/>
                <a:ea typeface="Calibri" pitchFamily="34" charset="-122"/>
                <a:cs typeface="Calibri" pitchFamily="34" charset="-120"/>
              </a:rPr>
              <a:t>Better Training. Brighter Future. Brighton College.</a:t>
            </a:r>
            <a:endParaRPr lang="en-US" sz="1600" dirty="0"/>
          </a:p>
        </p:txBody>
      </p:sp>
      <p:sp>
        <p:nvSpPr>
          <p:cNvPr id="31" name="Text 29"/>
          <p:cNvSpPr/>
          <p:nvPr/>
        </p:nvSpPr>
        <p:spPr>
          <a:xfrm>
            <a:off x="5303520" y="968589"/>
            <a:ext cx="3280410" cy="611505"/>
          </a:xfrm>
          <a:prstGeom prst="rect">
            <a:avLst/>
          </a:prstGeom>
          <a:noFill/>
          <a:ln/>
        </p:spPr>
        <p:txBody>
          <a:bodyPr wrap="square" lIns="0" tIns="0" rIns="0" bIns="0" rtlCol="0" anchor="ctr"/>
          <a:lstStyle/>
          <a:p>
            <a:pPr marL="0" indent="0" algn="ctr">
              <a:buNone/>
            </a:pPr>
            <a:r>
              <a:rPr lang="en-US" sz="1400" b="1" i="1" dirty="0">
                <a:solidFill>
                  <a:srgbClr val="FFFFFF"/>
                </a:solidFill>
                <a:latin typeface="Georgia" pitchFamily="34" charset="0"/>
                <a:ea typeface="Georgia" pitchFamily="34" charset="-122"/>
                <a:cs typeface="Georgia" pitchFamily="34" charset="-120"/>
              </a:rPr>
              <a:t>We believe in you. </a:t>
            </a:r>
            <a:br>
              <a:rPr lang="en-US" sz="1400" b="1" i="1" dirty="0">
                <a:solidFill>
                  <a:srgbClr val="FFFFFF"/>
                </a:solidFill>
                <a:latin typeface="Georgia" pitchFamily="34" charset="0"/>
                <a:ea typeface="Georgia" pitchFamily="34" charset="-122"/>
                <a:cs typeface="Georgia" pitchFamily="34" charset="-120"/>
              </a:rPr>
            </a:br>
            <a:r>
              <a:rPr lang="en-US" sz="1400" b="1" i="1" dirty="0">
                <a:solidFill>
                  <a:srgbClr val="FFFFFF"/>
                </a:solidFill>
                <a:latin typeface="Georgia" pitchFamily="34" charset="0"/>
                <a:ea typeface="Georgia" pitchFamily="34" charset="-122"/>
                <a:cs typeface="Georgia" pitchFamily="34" charset="-120"/>
              </a:rPr>
              <a:t>Now go use what you built today!</a:t>
            </a:r>
          </a:p>
        </p:txBody>
      </p:sp>
      <p:pic>
        <p:nvPicPr>
          <p:cNvPr id="33" name="Image 0" descr="preencoded.png"/>
          <p:cNvPicPr>
            <a:picLocks noChangeAspect="1"/>
          </p:cNvPicPr>
          <p:nvPr/>
        </p:nvPicPr>
        <p:blipFill>
          <a:blip r:embed="rId3"/>
          <a:stretch>
            <a:fillRect/>
          </a:stretch>
        </p:blipFill>
        <p:spPr>
          <a:xfrm>
            <a:off x="3411993" y="4174911"/>
            <a:ext cx="2743200" cy="658368"/>
          </a:xfrm>
          <a:prstGeom prst="rect">
            <a:avLst/>
          </a:prstGeom>
          <a:effectLst>
            <a:outerShdw blurRad="50800" dist="88900" dir="8100000" algn="tr" rotWithShape="0">
              <a:schemeClr val="accent6">
                <a:lumMod val="20000"/>
                <a:lumOff val="80000"/>
                <a:alpha val="62000"/>
              </a:schemeClr>
            </a:outerShdw>
          </a:effectLst>
        </p:spPr>
      </p:pic>
      <p:pic>
        <p:nvPicPr>
          <p:cNvPr id="35" name="Picture 34">
            <a:extLst>
              <a:ext uri="{FF2B5EF4-FFF2-40B4-BE49-F238E27FC236}">
                <a16:creationId xmlns:a16="http://schemas.microsoft.com/office/drawing/2014/main" id="{6DED5FC8-636B-D8AF-03EC-4D01E631AEFD}"/>
              </a:ext>
            </a:extLst>
          </p:cNvPr>
          <p:cNvPicPr>
            <a:picLocks noChangeAspect="1"/>
          </p:cNvPicPr>
          <p:nvPr/>
        </p:nvPicPr>
        <p:blipFill>
          <a:blip r:embed="rId4"/>
          <a:stretch>
            <a:fillRect/>
          </a:stretch>
        </p:blipFill>
        <p:spPr>
          <a:xfrm>
            <a:off x="39867" y="114095"/>
            <a:ext cx="4743726" cy="3617800"/>
          </a:xfrm>
          <a:prstGeom prst="rect">
            <a:avLst/>
          </a:prstGeom>
        </p:spPr>
      </p:pic>
      <p:sp>
        <p:nvSpPr>
          <p:cNvPr id="36" name="TextBox 35">
            <a:extLst>
              <a:ext uri="{FF2B5EF4-FFF2-40B4-BE49-F238E27FC236}">
                <a16:creationId xmlns:a16="http://schemas.microsoft.com/office/drawing/2014/main" id="{744F64B3-9770-0DB3-30CA-DABA4E55421F}"/>
              </a:ext>
            </a:extLst>
          </p:cNvPr>
          <p:cNvSpPr txBox="1"/>
          <p:nvPr/>
        </p:nvSpPr>
        <p:spPr>
          <a:xfrm>
            <a:off x="4823461" y="1922995"/>
            <a:ext cx="4280672" cy="1200329"/>
          </a:xfrm>
          <a:prstGeom prst="rect">
            <a:avLst/>
          </a:prstGeom>
          <a:noFill/>
        </p:spPr>
        <p:txBody>
          <a:bodyPr wrap="square" rtlCol="0">
            <a:spAutoFit/>
          </a:bodyPr>
          <a:lstStyle/>
          <a:p>
            <a:pPr algn="ctr"/>
            <a:r>
              <a:rPr lang="en-CA" i="1" dirty="0">
                <a:solidFill>
                  <a:schemeClr val="bg1"/>
                </a:solidFill>
              </a:rPr>
              <a:t>Join us at Pathfinder Campus.ca</a:t>
            </a:r>
            <a:br>
              <a:rPr lang="en-CA" i="1" dirty="0">
                <a:solidFill>
                  <a:schemeClr val="bg1"/>
                </a:solidFill>
              </a:rPr>
            </a:br>
            <a:r>
              <a:rPr lang="en-CA" i="1" dirty="0">
                <a:solidFill>
                  <a:schemeClr val="bg1"/>
                </a:solidFill>
              </a:rPr>
              <a:t>We meet every Wednesday @7</a:t>
            </a:r>
            <a:r>
              <a:rPr lang="en-CA" i="1" dirty="0">
                <a:solidFill>
                  <a:schemeClr val="bg1"/>
                </a:solidFill>
                <a:sym typeface="Wingdings" panose="05000000000000000000" pitchFamily="2" charset="2"/>
              </a:rPr>
              <a:t>:00 PM</a:t>
            </a:r>
            <a:br>
              <a:rPr lang="en-CA" i="1" dirty="0">
                <a:solidFill>
                  <a:schemeClr val="bg1"/>
                </a:solidFill>
                <a:sym typeface="Wingdings" panose="05000000000000000000" pitchFamily="2" charset="2"/>
              </a:rPr>
            </a:br>
            <a:br>
              <a:rPr lang="en-CA" i="1" dirty="0">
                <a:solidFill>
                  <a:schemeClr val="bg1"/>
                </a:solidFill>
                <a:sym typeface="Wingdings" panose="05000000000000000000" pitchFamily="2" charset="2"/>
              </a:rPr>
            </a:br>
            <a:r>
              <a:rPr lang="en-CA" i="1" dirty="0">
                <a:solidFill>
                  <a:schemeClr val="bg1"/>
                </a:solidFill>
                <a:sym typeface="Wingdings" panose="05000000000000000000" pitchFamily="2" charset="2"/>
              </a:rPr>
              <a:t>Free introductory Coaching Session.</a:t>
            </a:r>
            <a:endParaRPr lang="en-CA" i="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411480" y="137160"/>
            <a:ext cx="2103120" cy="274320"/>
          </a:xfrm>
          <a:prstGeom prst="roundRect">
            <a:avLst>
              <a:gd name="adj" fmla="val 16667"/>
            </a:avLst>
          </a:prstGeom>
          <a:solidFill>
            <a:srgbClr val="028853"/>
          </a:solidFill>
          <a:ln/>
        </p:spPr>
        <p:txBody>
          <a:bodyPr/>
          <a:lstStyle/>
          <a:p>
            <a:endParaRPr lang="en-CA"/>
          </a:p>
        </p:txBody>
      </p:sp>
      <p:sp>
        <p:nvSpPr>
          <p:cNvPr id="3" name="Text 1"/>
          <p:cNvSpPr/>
          <p:nvPr/>
        </p:nvSpPr>
        <p:spPr>
          <a:xfrm>
            <a:off x="411480" y="137160"/>
            <a:ext cx="2103120" cy="274320"/>
          </a:xfrm>
          <a:prstGeom prst="rect">
            <a:avLst/>
          </a:prstGeom>
          <a:noFill/>
          <a:ln/>
        </p:spPr>
        <p:txBody>
          <a:bodyPr wrap="square" lIns="0" tIns="0" rIns="0" bIns="0" rtlCol="0" anchor="ctr"/>
          <a:lstStyle/>
          <a:p>
            <a:pPr marL="0" indent="0" algn="ctr">
              <a:buNone/>
            </a:pPr>
            <a:r>
              <a:rPr lang="en-US" sz="850" b="1" kern="0" spc="150" dirty="0">
                <a:solidFill>
                  <a:srgbClr val="FFFFFF"/>
                </a:solidFill>
                <a:latin typeface="Calibri" pitchFamily="34" charset="0"/>
                <a:ea typeface="Calibri" pitchFamily="34" charset="-122"/>
                <a:cs typeface="Calibri" pitchFamily="34" charset="-120"/>
              </a:rPr>
              <a:t>YOUR FACILITATORS</a:t>
            </a:r>
            <a:endParaRPr lang="en-US" sz="850" dirty="0"/>
          </a:p>
        </p:txBody>
      </p:sp>
      <p:sp>
        <p:nvSpPr>
          <p:cNvPr id="4" name="Text 2"/>
          <p:cNvSpPr/>
          <p:nvPr/>
        </p:nvSpPr>
        <p:spPr>
          <a:xfrm>
            <a:off x="411480" y="475488"/>
            <a:ext cx="8321040" cy="502920"/>
          </a:xfrm>
          <a:prstGeom prst="rect">
            <a:avLst/>
          </a:prstGeom>
          <a:noFill/>
          <a:ln/>
        </p:spPr>
        <p:txBody>
          <a:bodyPr wrap="square" lIns="0" tIns="0" rIns="0" bIns="0" rtlCol="0" anchor="ctr"/>
          <a:lstStyle/>
          <a:p>
            <a:pPr marL="0" indent="0">
              <a:buNone/>
            </a:pPr>
            <a:r>
              <a:rPr lang="en-US" sz="3000" b="1" dirty="0">
                <a:solidFill>
                  <a:srgbClr val="1E2D26"/>
                </a:solidFill>
                <a:latin typeface="Georgia" pitchFamily="34" charset="0"/>
                <a:ea typeface="Georgia" pitchFamily="34" charset="-122"/>
                <a:cs typeface="Georgia" pitchFamily="34" charset="-120"/>
              </a:rPr>
              <a:t>Meet Pathfinder Campus Coaching</a:t>
            </a:r>
            <a:endParaRPr lang="en-US" sz="3000" dirty="0"/>
          </a:p>
        </p:txBody>
      </p:sp>
      <p:sp>
        <p:nvSpPr>
          <p:cNvPr id="5" name="Shape 3"/>
          <p:cNvSpPr/>
          <p:nvPr/>
        </p:nvSpPr>
        <p:spPr>
          <a:xfrm>
            <a:off x="228600" y="1097280"/>
            <a:ext cx="2743200" cy="3547872"/>
          </a:xfrm>
          <a:prstGeom prst="rect">
            <a:avLst/>
          </a:prstGeom>
          <a:solidFill>
            <a:srgbClr val="015C38"/>
          </a:solidFill>
          <a:ln/>
          <a:effectLst>
            <a:outerShdw blurRad="101600" dist="38100" dir="8100000" algn="bl" rotWithShape="0">
              <a:srgbClr val="000000">
                <a:alpha val="13000"/>
              </a:srgbClr>
            </a:outerShdw>
          </a:effectLst>
        </p:spPr>
        <p:txBody>
          <a:bodyPr/>
          <a:lstStyle/>
          <a:p>
            <a:endParaRPr lang="en-CA"/>
          </a:p>
        </p:txBody>
      </p:sp>
      <p:sp>
        <p:nvSpPr>
          <p:cNvPr id="6" name="Shape 4"/>
          <p:cNvSpPr/>
          <p:nvPr/>
        </p:nvSpPr>
        <p:spPr>
          <a:xfrm>
            <a:off x="228600" y="1097280"/>
            <a:ext cx="2743200" cy="64008"/>
          </a:xfrm>
          <a:prstGeom prst="rect">
            <a:avLst/>
          </a:prstGeom>
          <a:solidFill>
            <a:srgbClr val="F5C842"/>
          </a:solidFill>
          <a:ln/>
        </p:spPr>
        <p:txBody>
          <a:bodyPr/>
          <a:lstStyle/>
          <a:p>
            <a:endParaRPr lang="en-CA"/>
          </a:p>
        </p:txBody>
      </p:sp>
      <p:sp>
        <p:nvSpPr>
          <p:cNvPr id="7" name="Text 5"/>
          <p:cNvSpPr/>
          <p:nvPr/>
        </p:nvSpPr>
        <p:spPr>
          <a:xfrm>
            <a:off x="365760" y="1188720"/>
            <a:ext cx="2606040" cy="274320"/>
          </a:xfrm>
          <a:prstGeom prst="rect">
            <a:avLst/>
          </a:prstGeom>
          <a:noFill/>
          <a:ln/>
        </p:spPr>
        <p:txBody>
          <a:bodyPr wrap="square" lIns="0" tIns="0" rIns="0" bIns="0" rtlCol="0" anchor="ctr"/>
          <a:lstStyle/>
          <a:p>
            <a:pPr marL="0" indent="0">
              <a:buNone/>
            </a:pPr>
            <a:r>
              <a:rPr lang="en-US" sz="800" b="1" kern="0" spc="150" dirty="0">
                <a:solidFill>
                  <a:srgbClr val="F5C842"/>
                </a:solidFill>
                <a:latin typeface="Calibri" pitchFamily="34" charset="0"/>
                <a:ea typeface="Calibri" pitchFamily="34" charset="-122"/>
                <a:cs typeface="Calibri" pitchFamily="34" charset="-120"/>
              </a:rPr>
              <a:t>PATHFINDER CAMPUS</a:t>
            </a:r>
            <a:endParaRPr lang="en-US" sz="800" dirty="0"/>
          </a:p>
        </p:txBody>
      </p:sp>
      <p:sp>
        <p:nvSpPr>
          <p:cNvPr id="8" name="Text 6"/>
          <p:cNvSpPr/>
          <p:nvPr/>
        </p:nvSpPr>
        <p:spPr>
          <a:xfrm>
            <a:off x="365760" y="1508760"/>
            <a:ext cx="2606040" cy="411480"/>
          </a:xfrm>
          <a:prstGeom prst="rect">
            <a:avLst/>
          </a:prstGeom>
          <a:noFill/>
          <a:ln/>
        </p:spPr>
        <p:txBody>
          <a:bodyPr wrap="square" lIns="0" tIns="0" rIns="0" bIns="0" rtlCol="0" anchor="ctr"/>
          <a:lstStyle/>
          <a:p>
            <a:pPr marL="0" indent="0">
              <a:buNone/>
            </a:pPr>
            <a:r>
              <a:rPr lang="en-US" sz="2000" b="1" dirty="0">
                <a:solidFill>
                  <a:srgbClr val="FFFFFF"/>
                </a:solidFill>
                <a:latin typeface="Georgia" pitchFamily="34" charset="0"/>
                <a:ea typeface="Georgia" pitchFamily="34" charset="-122"/>
                <a:cs typeface="Georgia" pitchFamily="34" charset="-120"/>
              </a:rPr>
              <a:t>Barry Morgan</a:t>
            </a:r>
            <a:endParaRPr lang="en-US" sz="2000" dirty="0"/>
          </a:p>
        </p:txBody>
      </p:sp>
      <p:sp>
        <p:nvSpPr>
          <p:cNvPr id="9" name="Text 7"/>
          <p:cNvSpPr/>
          <p:nvPr/>
        </p:nvSpPr>
        <p:spPr>
          <a:xfrm>
            <a:off x="365760" y="1938528"/>
            <a:ext cx="2606040" cy="274320"/>
          </a:xfrm>
          <a:prstGeom prst="rect">
            <a:avLst/>
          </a:prstGeom>
          <a:noFill/>
          <a:ln/>
        </p:spPr>
        <p:txBody>
          <a:bodyPr wrap="square" lIns="0" tIns="0" rIns="0" bIns="0" rtlCol="0" anchor="ctr"/>
          <a:lstStyle/>
          <a:p>
            <a:pPr marL="0" indent="0">
              <a:buNone/>
            </a:pPr>
            <a:r>
              <a:rPr lang="en-US" sz="1000" i="1" dirty="0">
                <a:solidFill>
                  <a:srgbClr val="F5C842"/>
                </a:solidFill>
                <a:latin typeface="Calibri" pitchFamily="34" charset="0"/>
                <a:ea typeface="Calibri" pitchFamily="34" charset="-122"/>
                <a:cs typeface="Calibri" pitchFamily="34" charset="-120"/>
              </a:rPr>
              <a:t>CEO &amp; Career Development Coach</a:t>
            </a:r>
            <a:endParaRPr lang="en-US" sz="1000" dirty="0"/>
          </a:p>
        </p:txBody>
      </p:sp>
      <p:sp>
        <p:nvSpPr>
          <p:cNvPr id="10" name="Shape 8"/>
          <p:cNvSpPr/>
          <p:nvPr/>
        </p:nvSpPr>
        <p:spPr>
          <a:xfrm>
            <a:off x="365760" y="2258568"/>
            <a:ext cx="2560320" cy="22860"/>
          </a:xfrm>
          <a:prstGeom prst="rect">
            <a:avLst/>
          </a:prstGeom>
          <a:solidFill>
            <a:srgbClr val="028853"/>
          </a:solidFill>
          <a:ln/>
        </p:spPr>
        <p:txBody>
          <a:bodyPr/>
          <a:lstStyle/>
          <a:p>
            <a:endParaRPr lang="en-CA"/>
          </a:p>
        </p:txBody>
      </p:sp>
      <p:sp>
        <p:nvSpPr>
          <p:cNvPr id="11" name="Text 9"/>
          <p:cNvSpPr/>
          <p:nvPr/>
        </p:nvSpPr>
        <p:spPr>
          <a:xfrm>
            <a:off x="365760" y="2331720"/>
            <a:ext cx="2606040" cy="420624"/>
          </a:xfrm>
          <a:prstGeom prst="rect">
            <a:avLst/>
          </a:prstGeom>
          <a:noFill/>
          <a:ln/>
        </p:spPr>
        <p:txBody>
          <a:bodyPr wrap="square" lIns="0" tIns="0" rIns="0" bIns="0" rtlCol="0" anchor="t"/>
          <a:lstStyle/>
          <a:p>
            <a:pPr marL="0" indent="0">
              <a:buNone/>
            </a:pPr>
            <a:r>
              <a:rPr lang="en-US" sz="1600" dirty="0">
                <a:solidFill>
                  <a:srgbClr val="E8F5EF"/>
                </a:solidFill>
                <a:latin typeface="Calibri" pitchFamily="34" charset="0"/>
                <a:ea typeface="Calibri" pitchFamily="34" charset="-122"/>
                <a:cs typeface="Calibri" pitchFamily="34" charset="-120"/>
              </a:rPr>
              <a:t>&gt;  </a:t>
            </a:r>
            <a:r>
              <a:rPr lang="en-US" sz="1400" dirty="0">
                <a:solidFill>
                  <a:srgbClr val="E8F5EF"/>
                </a:solidFill>
                <a:latin typeface="Calibri" pitchFamily="34" charset="0"/>
                <a:ea typeface="Calibri" pitchFamily="34" charset="-122"/>
                <a:cs typeface="Calibri" pitchFamily="34" charset="-120"/>
              </a:rPr>
              <a:t>Creator of Career Development in the Age of AI course</a:t>
            </a:r>
            <a:endParaRPr lang="en-US" sz="1600" dirty="0"/>
          </a:p>
        </p:txBody>
      </p:sp>
      <p:sp>
        <p:nvSpPr>
          <p:cNvPr id="12" name="Text 10"/>
          <p:cNvSpPr/>
          <p:nvPr/>
        </p:nvSpPr>
        <p:spPr>
          <a:xfrm>
            <a:off x="365760" y="2788920"/>
            <a:ext cx="2606040" cy="420624"/>
          </a:xfrm>
          <a:prstGeom prst="rect">
            <a:avLst/>
          </a:prstGeom>
          <a:noFill/>
          <a:ln/>
        </p:spPr>
        <p:txBody>
          <a:bodyPr wrap="square" lIns="0" tIns="0" rIns="0" bIns="0" rtlCol="0" anchor="t"/>
          <a:lstStyle/>
          <a:p>
            <a:pPr marL="0" indent="0">
              <a:buNone/>
            </a:pPr>
            <a:r>
              <a:rPr lang="en-US" sz="1000" dirty="0">
                <a:solidFill>
                  <a:srgbClr val="E8F5EF"/>
                </a:solidFill>
                <a:latin typeface="Calibri" pitchFamily="34" charset="0"/>
                <a:ea typeface="Calibri" pitchFamily="34" charset="-122"/>
                <a:cs typeface="Calibri" pitchFamily="34" charset="-120"/>
              </a:rPr>
              <a:t>&gt;  </a:t>
            </a:r>
            <a:r>
              <a:rPr lang="en-US" sz="1400" dirty="0">
                <a:solidFill>
                  <a:srgbClr val="E8F5EF"/>
                </a:solidFill>
                <a:latin typeface="Calibri" pitchFamily="34" charset="0"/>
                <a:ea typeface="Calibri" pitchFamily="34" charset="-122"/>
                <a:cs typeface="Calibri" pitchFamily="34" charset="-120"/>
              </a:rPr>
              <a:t>Co-founder of Pathfinder Campus - a coaching-first career platform</a:t>
            </a:r>
            <a:endParaRPr lang="en-US" sz="1000" dirty="0"/>
          </a:p>
        </p:txBody>
      </p:sp>
      <p:sp>
        <p:nvSpPr>
          <p:cNvPr id="13" name="Text 11"/>
          <p:cNvSpPr/>
          <p:nvPr/>
        </p:nvSpPr>
        <p:spPr>
          <a:xfrm>
            <a:off x="365760" y="3246120"/>
            <a:ext cx="2606040" cy="420624"/>
          </a:xfrm>
          <a:prstGeom prst="rect">
            <a:avLst/>
          </a:prstGeom>
          <a:noFill/>
          <a:ln/>
        </p:spPr>
        <p:txBody>
          <a:bodyPr wrap="square" lIns="0" tIns="0" rIns="0" bIns="0" rtlCol="0" anchor="t"/>
          <a:lstStyle/>
          <a:p>
            <a:pPr marL="0" indent="0">
              <a:buNone/>
            </a:pPr>
            <a:r>
              <a:rPr lang="en-US" sz="1000" dirty="0">
                <a:solidFill>
                  <a:srgbClr val="E8F5EF"/>
                </a:solidFill>
                <a:latin typeface="Calibri" pitchFamily="34" charset="0"/>
                <a:ea typeface="Calibri" pitchFamily="34" charset="-122"/>
                <a:cs typeface="Calibri" pitchFamily="34" charset="-120"/>
              </a:rPr>
              <a:t>&gt;  </a:t>
            </a:r>
            <a:r>
              <a:rPr lang="en-US" sz="1400" dirty="0">
                <a:solidFill>
                  <a:srgbClr val="E8F5EF"/>
                </a:solidFill>
                <a:latin typeface="Calibri" pitchFamily="34" charset="0"/>
                <a:ea typeface="Calibri" pitchFamily="34" charset="-122"/>
                <a:cs typeface="Calibri" pitchFamily="34" charset="-120"/>
              </a:rPr>
              <a:t>Champion of building coaching cultures in education</a:t>
            </a:r>
            <a:endParaRPr lang="en-US" sz="1000" dirty="0"/>
          </a:p>
        </p:txBody>
      </p:sp>
      <p:sp>
        <p:nvSpPr>
          <p:cNvPr id="14" name="Text 12"/>
          <p:cNvSpPr/>
          <p:nvPr/>
        </p:nvSpPr>
        <p:spPr>
          <a:xfrm>
            <a:off x="365760" y="3703320"/>
            <a:ext cx="2606040" cy="420624"/>
          </a:xfrm>
          <a:prstGeom prst="rect">
            <a:avLst/>
          </a:prstGeom>
          <a:noFill/>
          <a:ln/>
        </p:spPr>
        <p:txBody>
          <a:bodyPr wrap="square" lIns="0" tIns="0" rIns="0" bIns="0" rtlCol="0" anchor="t"/>
          <a:lstStyle/>
          <a:p>
            <a:pPr marL="0" indent="0">
              <a:buNone/>
            </a:pPr>
            <a:r>
              <a:rPr lang="en-US" sz="1000" dirty="0">
                <a:solidFill>
                  <a:srgbClr val="E8F5EF"/>
                </a:solidFill>
                <a:latin typeface="Calibri" pitchFamily="34" charset="0"/>
                <a:ea typeface="Calibri" pitchFamily="34" charset="-122"/>
                <a:cs typeface="Calibri" pitchFamily="34" charset="-120"/>
              </a:rPr>
              <a:t>&gt;  </a:t>
            </a:r>
            <a:r>
              <a:rPr lang="en-US" sz="1400" dirty="0">
                <a:solidFill>
                  <a:srgbClr val="E8F5EF"/>
                </a:solidFill>
                <a:latin typeface="Calibri" pitchFamily="34" charset="0"/>
                <a:ea typeface="Calibri" pitchFamily="34" charset="-122"/>
                <a:cs typeface="Calibri" pitchFamily="34" charset="-120"/>
              </a:rPr>
              <a:t>Passionate about helping students own their career story</a:t>
            </a:r>
            <a:endParaRPr lang="en-US" sz="1000" dirty="0"/>
          </a:p>
        </p:txBody>
      </p:sp>
      <p:sp>
        <p:nvSpPr>
          <p:cNvPr id="28" name="Shape 26"/>
          <p:cNvSpPr/>
          <p:nvPr/>
        </p:nvSpPr>
        <p:spPr>
          <a:xfrm>
            <a:off x="3200400" y="1097280"/>
            <a:ext cx="2743200" cy="3547872"/>
          </a:xfrm>
          <a:prstGeom prst="rect">
            <a:avLst/>
          </a:prstGeom>
          <a:solidFill>
            <a:srgbClr val="015C38"/>
          </a:solidFill>
          <a:ln/>
          <a:effectLst>
            <a:outerShdw blurRad="101600" dist="38100" dir="8100000" algn="bl" rotWithShape="0">
              <a:srgbClr val="000000">
                <a:alpha val="13000"/>
              </a:srgbClr>
            </a:outerShdw>
          </a:effectLst>
        </p:spPr>
        <p:txBody>
          <a:bodyPr/>
          <a:lstStyle/>
          <a:p>
            <a:endParaRPr lang="en-CA"/>
          </a:p>
        </p:txBody>
      </p:sp>
      <p:sp>
        <p:nvSpPr>
          <p:cNvPr id="29" name="Shape 27"/>
          <p:cNvSpPr/>
          <p:nvPr/>
        </p:nvSpPr>
        <p:spPr>
          <a:xfrm>
            <a:off x="3200400" y="1097280"/>
            <a:ext cx="2743200" cy="64008"/>
          </a:xfrm>
          <a:prstGeom prst="rect">
            <a:avLst/>
          </a:prstGeom>
          <a:solidFill>
            <a:srgbClr val="F5C842"/>
          </a:solidFill>
          <a:ln/>
        </p:spPr>
        <p:txBody>
          <a:bodyPr/>
          <a:lstStyle/>
          <a:p>
            <a:endParaRPr lang="en-CA"/>
          </a:p>
        </p:txBody>
      </p:sp>
      <p:sp>
        <p:nvSpPr>
          <p:cNvPr id="30" name="Text 28"/>
          <p:cNvSpPr/>
          <p:nvPr/>
        </p:nvSpPr>
        <p:spPr>
          <a:xfrm>
            <a:off x="3337560" y="1188720"/>
            <a:ext cx="2606040" cy="274320"/>
          </a:xfrm>
          <a:prstGeom prst="rect">
            <a:avLst/>
          </a:prstGeom>
          <a:noFill/>
          <a:ln/>
        </p:spPr>
        <p:txBody>
          <a:bodyPr wrap="square" lIns="0" tIns="0" rIns="0" bIns="0" rtlCol="0" anchor="ctr"/>
          <a:lstStyle/>
          <a:p>
            <a:pPr marL="0" indent="0">
              <a:buNone/>
            </a:pPr>
            <a:r>
              <a:rPr lang="en-US" sz="800" b="1" kern="0" spc="150" dirty="0">
                <a:solidFill>
                  <a:srgbClr val="F5C842"/>
                </a:solidFill>
                <a:latin typeface="Calibri" pitchFamily="34" charset="0"/>
                <a:ea typeface="Calibri" pitchFamily="34" charset="-122"/>
                <a:cs typeface="Calibri" pitchFamily="34" charset="-120"/>
              </a:rPr>
              <a:t>PATHFINDER CAMPUS</a:t>
            </a:r>
            <a:endParaRPr lang="en-US" sz="800" dirty="0"/>
          </a:p>
        </p:txBody>
      </p:sp>
      <p:sp>
        <p:nvSpPr>
          <p:cNvPr id="31" name="Text 29"/>
          <p:cNvSpPr/>
          <p:nvPr/>
        </p:nvSpPr>
        <p:spPr>
          <a:xfrm>
            <a:off x="3337560" y="1508760"/>
            <a:ext cx="2606040" cy="411480"/>
          </a:xfrm>
          <a:prstGeom prst="rect">
            <a:avLst/>
          </a:prstGeom>
          <a:noFill/>
          <a:ln/>
        </p:spPr>
        <p:txBody>
          <a:bodyPr wrap="square" lIns="0" tIns="0" rIns="0" bIns="0" rtlCol="0" anchor="ctr"/>
          <a:lstStyle/>
          <a:p>
            <a:pPr marL="0" indent="0">
              <a:buNone/>
            </a:pPr>
            <a:r>
              <a:rPr lang="en-US" sz="2000" b="1" dirty="0">
                <a:solidFill>
                  <a:srgbClr val="FFFFFF"/>
                </a:solidFill>
                <a:latin typeface="Georgia" pitchFamily="34" charset="0"/>
                <a:ea typeface="Georgia" pitchFamily="34" charset="-122"/>
                <a:cs typeface="Georgia" pitchFamily="34" charset="-120"/>
              </a:rPr>
              <a:t>Gord Sarkissian</a:t>
            </a:r>
            <a:endParaRPr lang="en-US" sz="2000" dirty="0"/>
          </a:p>
        </p:txBody>
      </p:sp>
      <p:sp>
        <p:nvSpPr>
          <p:cNvPr id="32" name="Text 30"/>
          <p:cNvSpPr/>
          <p:nvPr/>
        </p:nvSpPr>
        <p:spPr>
          <a:xfrm>
            <a:off x="3337560" y="1938528"/>
            <a:ext cx="2606040" cy="274320"/>
          </a:xfrm>
          <a:prstGeom prst="rect">
            <a:avLst/>
          </a:prstGeom>
          <a:noFill/>
          <a:ln/>
        </p:spPr>
        <p:txBody>
          <a:bodyPr wrap="square" lIns="0" tIns="0" rIns="0" bIns="0" rtlCol="0" anchor="ctr"/>
          <a:lstStyle/>
          <a:p>
            <a:pPr marL="0" indent="0">
              <a:buNone/>
            </a:pPr>
            <a:r>
              <a:rPr lang="en-US" sz="1000" i="1" dirty="0">
                <a:solidFill>
                  <a:srgbClr val="F5C842"/>
                </a:solidFill>
                <a:latin typeface="Calibri" pitchFamily="34" charset="0"/>
                <a:ea typeface="Calibri" pitchFamily="34" charset="-122"/>
                <a:cs typeface="Calibri" pitchFamily="34" charset="-120"/>
              </a:rPr>
              <a:t>Senior Coach</a:t>
            </a:r>
            <a:endParaRPr lang="en-US" sz="1000" dirty="0"/>
          </a:p>
        </p:txBody>
      </p:sp>
      <p:sp>
        <p:nvSpPr>
          <p:cNvPr id="33" name="Shape 31"/>
          <p:cNvSpPr/>
          <p:nvPr/>
        </p:nvSpPr>
        <p:spPr>
          <a:xfrm>
            <a:off x="3337560" y="2258568"/>
            <a:ext cx="2560320" cy="22860"/>
          </a:xfrm>
          <a:prstGeom prst="rect">
            <a:avLst/>
          </a:prstGeom>
          <a:solidFill>
            <a:srgbClr val="028853"/>
          </a:solidFill>
          <a:ln/>
        </p:spPr>
        <p:txBody>
          <a:bodyPr/>
          <a:lstStyle/>
          <a:p>
            <a:endParaRPr lang="en-CA"/>
          </a:p>
        </p:txBody>
      </p:sp>
      <p:sp>
        <p:nvSpPr>
          <p:cNvPr id="34" name="Text 32"/>
          <p:cNvSpPr/>
          <p:nvPr/>
        </p:nvSpPr>
        <p:spPr>
          <a:xfrm>
            <a:off x="3337560" y="2331720"/>
            <a:ext cx="2606040" cy="420624"/>
          </a:xfrm>
          <a:prstGeom prst="rect">
            <a:avLst/>
          </a:prstGeom>
          <a:noFill/>
          <a:ln/>
        </p:spPr>
        <p:txBody>
          <a:bodyPr wrap="square" lIns="0" tIns="0" rIns="0" bIns="0" rtlCol="0" anchor="t"/>
          <a:lstStyle/>
          <a:p>
            <a:pPr marL="0" indent="0">
              <a:buNone/>
            </a:pPr>
            <a:r>
              <a:rPr lang="en-US" sz="1400" dirty="0">
                <a:solidFill>
                  <a:srgbClr val="E8F5EF"/>
                </a:solidFill>
                <a:latin typeface="Calibri" pitchFamily="34" charset="0"/>
                <a:ea typeface="Calibri" pitchFamily="34" charset="-122"/>
                <a:cs typeface="Calibri" pitchFamily="34" charset="-120"/>
              </a:rPr>
              <a:t>&gt;  Senior Career Coach at Pathfinder Campus</a:t>
            </a:r>
            <a:endParaRPr lang="en-US" sz="1400" dirty="0"/>
          </a:p>
        </p:txBody>
      </p:sp>
      <p:sp>
        <p:nvSpPr>
          <p:cNvPr id="35" name="Text 33"/>
          <p:cNvSpPr/>
          <p:nvPr/>
        </p:nvSpPr>
        <p:spPr>
          <a:xfrm>
            <a:off x="3337560" y="2788920"/>
            <a:ext cx="2606040" cy="420624"/>
          </a:xfrm>
          <a:prstGeom prst="rect">
            <a:avLst/>
          </a:prstGeom>
          <a:noFill/>
          <a:ln/>
        </p:spPr>
        <p:txBody>
          <a:bodyPr wrap="square" lIns="0" tIns="0" rIns="0" bIns="0" rtlCol="0" anchor="t"/>
          <a:lstStyle/>
          <a:p>
            <a:pPr marL="0" indent="0">
              <a:buNone/>
            </a:pPr>
            <a:r>
              <a:rPr lang="en-US" sz="1000" dirty="0">
                <a:solidFill>
                  <a:srgbClr val="E8F5EF"/>
                </a:solidFill>
                <a:latin typeface="Calibri" pitchFamily="34" charset="0"/>
                <a:ea typeface="Calibri" pitchFamily="34" charset="-122"/>
                <a:cs typeface="Calibri" pitchFamily="34" charset="-120"/>
              </a:rPr>
              <a:t>&gt;  </a:t>
            </a:r>
            <a:r>
              <a:rPr lang="en-US" sz="1400" dirty="0">
                <a:solidFill>
                  <a:srgbClr val="E8F5EF"/>
                </a:solidFill>
                <a:latin typeface="Calibri" pitchFamily="34" charset="0"/>
                <a:ea typeface="Calibri" pitchFamily="34" charset="-122"/>
                <a:cs typeface="Calibri" pitchFamily="34" charset="-120"/>
              </a:rPr>
              <a:t>Specializes in career strategy and professional development</a:t>
            </a:r>
            <a:endParaRPr lang="en-US" sz="1000" dirty="0"/>
          </a:p>
        </p:txBody>
      </p:sp>
      <p:sp>
        <p:nvSpPr>
          <p:cNvPr id="36" name="Text 34"/>
          <p:cNvSpPr/>
          <p:nvPr/>
        </p:nvSpPr>
        <p:spPr>
          <a:xfrm>
            <a:off x="3337560" y="3246120"/>
            <a:ext cx="2606040" cy="420624"/>
          </a:xfrm>
          <a:prstGeom prst="rect">
            <a:avLst/>
          </a:prstGeom>
          <a:noFill/>
          <a:ln/>
        </p:spPr>
        <p:txBody>
          <a:bodyPr wrap="square" lIns="0" tIns="0" rIns="0" bIns="0" rtlCol="0" anchor="t"/>
          <a:lstStyle/>
          <a:p>
            <a:pPr marL="0" indent="0">
              <a:buNone/>
            </a:pPr>
            <a:r>
              <a:rPr lang="en-US" sz="1400" dirty="0">
                <a:solidFill>
                  <a:srgbClr val="E8F5EF"/>
                </a:solidFill>
                <a:latin typeface="Calibri" pitchFamily="34" charset="0"/>
                <a:ea typeface="Calibri" pitchFamily="34" charset="-122"/>
                <a:cs typeface="Calibri" pitchFamily="34" charset="-120"/>
              </a:rPr>
              <a:t>&gt;  Expert facilitator and career development mentor</a:t>
            </a:r>
            <a:endParaRPr lang="en-US" sz="1400" dirty="0"/>
          </a:p>
        </p:txBody>
      </p:sp>
      <p:sp>
        <p:nvSpPr>
          <p:cNvPr id="37" name="Text 35"/>
          <p:cNvSpPr/>
          <p:nvPr/>
        </p:nvSpPr>
        <p:spPr>
          <a:xfrm>
            <a:off x="3337560" y="3703320"/>
            <a:ext cx="2606040" cy="420624"/>
          </a:xfrm>
          <a:prstGeom prst="rect">
            <a:avLst/>
          </a:prstGeom>
          <a:noFill/>
          <a:ln/>
        </p:spPr>
        <p:txBody>
          <a:bodyPr wrap="square" lIns="0" tIns="0" rIns="0" bIns="0" rtlCol="0" anchor="t"/>
          <a:lstStyle/>
          <a:p>
            <a:pPr marL="0" indent="0">
              <a:buNone/>
            </a:pPr>
            <a:r>
              <a:rPr lang="en-US" sz="1400" dirty="0">
                <a:solidFill>
                  <a:srgbClr val="E8F5EF"/>
                </a:solidFill>
                <a:latin typeface="Calibri" pitchFamily="34" charset="0"/>
                <a:ea typeface="Calibri" pitchFamily="34" charset="-122"/>
                <a:cs typeface="Calibri" pitchFamily="34" charset="-120"/>
              </a:rPr>
              <a:t>&gt;  Dedicated to helping students build career confidence</a:t>
            </a:r>
            <a:endParaRPr lang="en-US" sz="1400" dirty="0"/>
          </a:p>
        </p:txBody>
      </p:sp>
      <p:sp>
        <p:nvSpPr>
          <p:cNvPr id="15" name="Shape 13"/>
          <p:cNvSpPr/>
          <p:nvPr/>
        </p:nvSpPr>
        <p:spPr>
          <a:xfrm>
            <a:off x="6172200" y="1097280"/>
            <a:ext cx="2743200" cy="3547872"/>
          </a:xfrm>
          <a:prstGeom prst="rect">
            <a:avLst/>
          </a:prstGeom>
          <a:solidFill>
            <a:srgbClr val="015C38"/>
          </a:solidFill>
          <a:ln/>
          <a:effectLst>
            <a:outerShdw blurRad="101600" dist="38100" dir="8100000" algn="bl" rotWithShape="0">
              <a:srgbClr val="000000">
                <a:alpha val="13000"/>
              </a:srgbClr>
            </a:outerShdw>
          </a:effectLst>
        </p:spPr>
        <p:txBody>
          <a:bodyPr/>
          <a:lstStyle/>
          <a:p>
            <a:endParaRPr lang="en-CA"/>
          </a:p>
        </p:txBody>
      </p:sp>
      <p:sp>
        <p:nvSpPr>
          <p:cNvPr id="16" name="Shape 14"/>
          <p:cNvSpPr/>
          <p:nvPr/>
        </p:nvSpPr>
        <p:spPr>
          <a:xfrm>
            <a:off x="6172200" y="1097280"/>
            <a:ext cx="2743200" cy="64008"/>
          </a:xfrm>
          <a:prstGeom prst="rect">
            <a:avLst/>
          </a:prstGeom>
          <a:solidFill>
            <a:srgbClr val="F5C842"/>
          </a:solidFill>
          <a:ln/>
        </p:spPr>
        <p:txBody>
          <a:bodyPr/>
          <a:lstStyle/>
          <a:p>
            <a:endParaRPr lang="en-CA"/>
          </a:p>
        </p:txBody>
      </p:sp>
      <p:sp>
        <p:nvSpPr>
          <p:cNvPr id="17" name="Text 15"/>
          <p:cNvSpPr/>
          <p:nvPr/>
        </p:nvSpPr>
        <p:spPr>
          <a:xfrm>
            <a:off x="6309360" y="1188720"/>
            <a:ext cx="2606040" cy="274320"/>
          </a:xfrm>
          <a:prstGeom prst="rect">
            <a:avLst/>
          </a:prstGeom>
          <a:noFill/>
          <a:ln/>
        </p:spPr>
        <p:txBody>
          <a:bodyPr wrap="square" lIns="0" tIns="0" rIns="0" bIns="0" rtlCol="0" anchor="ctr"/>
          <a:lstStyle/>
          <a:p>
            <a:pPr marL="0" indent="0">
              <a:buNone/>
            </a:pPr>
            <a:r>
              <a:rPr lang="en-US" sz="800" b="1" kern="0" spc="150" dirty="0">
                <a:solidFill>
                  <a:srgbClr val="F5C842"/>
                </a:solidFill>
                <a:latin typeface="Calibri" pitchFamily="34" charset="0"/>
                <a:ea typeface="Calibri" pitchFamily="34" charset="-122"/>
                <a:cs typeface="Calibri" pitchFamily="34" charset="-120"/>
              </a:rPr>
              <a:t>BRIGHTON COLLEGE</a:t>
            </a:r>
            <a:endParaRPr lang="en-US" sz="800" dirty="0"/>
          </a:p>
        </p:txBody>
      </p:sp>
      <p:sp>
        <p:nvSpPr>
          <p:cNvPr id="18" name="Text 16"/>
          <p:cNvSpPr/>
          <p:nvPr/>
        </p:nvSpPr>
        <p:spPr>
          <a:xfrm>
            <a:off x="6309360" y="1508760"/>
            <a:ext cx="2606040" cy="411480"/>
          </a:xfrm>
          <a:prstGeom prst="rect">
            <a:avLst/>
          </a:prstGeom>
          <a:noFill/>
          <a:ln/>
        </p:spPr>
        <p:txBody>
          <a:bodyPr wrap="square" lIns="0" tIns="0" rIns="0" bIns="0" rtlCol="0" anchor="ctr"/>
          <a:lstStyle/>
          <a:p>
            <a:pPr marL="0" indent="0">
              <a:buNone/>
            </a:pPr>
            <a:r>
              <a:rPr lang="en-US" sz="2000" b="1" dirty="0">
                <a:solidFill>
                  <a:srgbClr val="FFFFFF"/>
                </a:solidFill>
                <a:latin typeface="Georgia" pitchFamily="34" charset="0"/>
                <a:ea typeface="Georgia" pitchFamily="34" charset="-122"/>
                <a:cs typeface="Georgia" pitchFamily="34" charset="-120"/>
              </a:rPr>
              <a:t>Jessica Lock</a:t>
            </a:r>
            <a:endParaRPr lang="en-US" sz="2000" dirty="0"/>
          </a:p>
        </p:txBody>
      </p:sp>
      <p:sp>
        <p:nvSpPr>
          <p:cNvPr id="19" name="Text 17"/>
          <p:cNvSpPr/>
          <p:nvPr/>
        </p:nvSpPr>
        <p:spPr>
          <a:xfrm>
            <a:off x="6309360" y="1938528"/>
            <a:ext cx="2606040" cy="274320"/>
          </a:xfrm>
          <a:prstGeom prst="rect">
            <a:avLst/>
          </a:prstGeom>
          <a:noFill/>
          <a:ln/>
        </p:spPr>
        <p:txBody>
          <a:bodyPr wrap="square" lIns="0" tIns="0" rIns="0" bIns="0" rtlCol="0" anchor="ctr"/>
          <a:lstStyle/>
          <a:p>
            <a:pPr marL="0" indent="0">
              <a:buNone/>
            </a:pPr>
            <a:r>
              <a:rPr lang="en-US" sz="1000" i="1" dirty="0">
                <a:solidFill>
                  <a:srgbClr val="F5C842"/>
                </a:solidFill>
                <a:latin typeface="Calibri" pitchFamily="34" charset="0"/>
                <a:ea typeface="Calibri" pitchFamily="34" charset="-122"/>
                <a:cs typeface="Calibri" pitchFamily="34" charset="-120"/>
              </a:rPr>
              <a:t>Communication Director / Career Development Coach</a:t>
            </a:r>
            <a:endParaRPr lang="en-US" sz="1000" dirty="0"/>
          </a:p>
        </p:txBody>
      </p:sp>
      <p:sp>
        <p:nvSpPr>
          <p:cNvPr id="20" name="Shape 18"/>
          <p:cNvSpPr/>
          <p:nvPr/>
        </p:nvSpPr>
        <p:spPr>
          <a:xfrm>
            <a:off x="6309360" y="2258568"/>
            <a:ext cx="2560320" cy="22860"/>
          </a:xfrm>
          <a:prstGeom prst="rect">
            <a:avLst/>
          </a:prstGeom>
          <a:solidFill>
            <a:srgbClr val="028853"/>
          </a:solidFill>
          <a:ln/>
        </p:spPr>
        <p:txBody>
          <a:bodyPr/>
          <a:lstStyle/>
          <a:p>
            <a:endParaRPr lang="en-CA"/>
          </a:p>
        </p:txBody>
      </p:sp>
      <p:sp>
        <p:nvSpPr>
          <p:cNvPr id="21" name="Text 19"/>
          <p:cNvSpPr/>
          <p:nvPr/>
        </p:nvSpPr>
        <p:spPr>
          <a:xfrm>
            <a:off x="6309360" y="2331720"/>
            <a:ext cx="2606040" cy="420624"/>
          </a:xfrm>
          <a:prstGeom prst="rect">
            <a:avLst/>
          </a:prstGeom>
          <a:noFill/>
          <a:ln/>
        </p:spPr>
        <p:txBody>
          <a:bodyPr wrap="square" lIns="0" tIns="0" rIns="0" bIns="0" rtlCol="0" anchor="t"/>
          <a:lstStyle/>
          <a:p>
            <a:pPr marL="0" indent="0">
              <a:buNone/>
            </a:pPr>
            <a:r>
              <a:rPr lang="en-US" sz="1400" dirty="0">
                <a:solidFill>
                  <a:srgbClr val="E8F5EF"/>
                </a:solidFill>
                <a:latin typeface="Calibri" pitchFamily="34" charset="0"/>
                <a:ea typeface="Calibri" pitchFamily="34" charset="-122"/>
                <a:cs typeface="Calibri" pitchFamily="34" charset="-120"/>
              </a:rPr>
              <a:t>&gt;  Career readiness advocate at Brighton College</a:t>
            </a:r>
            <a:endParaRPr lang="en-US" sz="1400" dirty="0"/>
          </a:p>
        </p:txBody>
      </p:sp>
      <p:sp>
        <p:nvSpPr>
          <p:cNvPr id="22" name="Text 20"/>
          <p:cNvSpPr/>
          <p:nvPr/>
        </p:nvSpPr>
        <p:spPr>
          <a:xfrm>
            <a:off x="6309360" y="2788920"/>
            <a:ext cx="2606040" cy="420624"/>
          </a:xfrm>
          <a:prstGeom prst="rect">
            <a:avLst/>
          </a:prstGeom>
          <a:noFill/>
          <a:ln/>
        </p:spPr>
        <p:txBody>
          <a:bodyPr wrap="square" lIns="0" tIns="0" rIns="0" bIns="0" rtlCol="0" anchor="t"/>
          <a:lstStyle/>
          <a:p>
            <a:pPr marL="0" indent="0">
              <a:buNone/>
            </a:pPr>
            <a:r>
              <a:rPr lang="en-US" sz="1100" dirty="0">
                <a:solidFill>
                  <a:srgbClr val="E8F5EF"/>
                </a:solidFill>
                <a:latin typeface="Calibri" pitchFamily="34" charset="0"/>
                <a:ea typeface="Calibri" pitchFamily="34" charset="-122"/>
                <a:cs typeface="Calibri" pitchFamily="34" charset="-120"/>
              </a:rPr>
              <a:t>&gt;  </a:t>
            </a:r>
            <a:r>
              <a:rPr lang="en-US" sz="1400" dirty="0">
                <a:solidFill>
                  <a:srgbClr val="E8F5EF"/>
                </a:solidFill>
                <a:latin typeface="Calibri" pitchFamily="34" charset="0"/>
                <a:ea typeface="Calibri" pitchFamily="34" charset="-122"/>
                <a:cs typeface="Calibri" pitchFamily="34" charset="-120"/>
              </a:rPr>
              <a:t>Experienced facilitator of student employment workshops</a:t>
            </a:r>
            <a:endParaRPr lang="en-US" sz="1100" dirty="0"/>
          </a:p>
        </p:txBody>
      </p:sp>
      <p:sp>
        <p:nvSpPr>
          <p:cNvPr id="23" name="Text 21"/>
          <p:cNvSpPr/>
          <p:nvPr/>
        </p:nvSpPr>
        <p:spPr>
          <a:xfrm>
            <a:off x="6309360" y="3246120"/>
            <a:ext cx="2606040" cy="420624"/>
          </a:xfrm>
          <a:prstGeom prst="rect">
            <a:avLst/>
          </a:prstGeom>
          <a:noFill/>
          <a:ln/>
        </p:spPr>
        <p:txBody>
          <a:bodyPr wrap="square" lIns="0" tIns="0" rIns="0" bIns="0" rtlCol="0" anchor="t"/>
          <a:lstStyle/>
          <a:p>
            <a:pPr marL="0" indent="0">
              <a:buNone/>
            </a:pPr>
            <a:r>
              <a:rPr lang="en-US" sz="1050" dirty="0">
                <a:solidFill>
                  <a:srgbClr val="E8F5EF"/>
                </a:solidFill>
                <a:latin typeface="Calibri" pitchFamily="34" charset="0"/>
                <a:ea typeface="Calibri" pitchFamily="34" charset="-122"/>
                <a:cs typeface="Calibri" pitchFamily="34" charset="-120"/>
              </a:rPr>
              <a:t>&gt;  </a:t>
            </a:r>
            <a:r>
              <a:rPr lang="en-US" sz="1400" dirty="0">
                <a:solidFill>
                  <a:srgbClr val="E8F5EF"/>
                </a:solidFill>
                <a:latin typeface="Calibri" pitchFamily="34" charset="0"/>
                <a:ea typeface="Calibri" pitchFamily="34" charset="-122"/>
                <a:cs typeface="Calibri" pitchFamily="34" charset="-120"/>
              </a:rPr>
              <a:t>Specialist in connecting students to real-world</a:t>
            </a:r>
            <a:r>
              <a:rPr lang="en-US" sz="1600" dirty="0">
                <a:solidFill>
                  <a:srgbClr val="E8F5EF"/>
                </a:solidFill>
                <a:latin typeface="Calibri" pitchFamily="34" charset="0"/>
                <a:ea typeface="Calibri" pitchFamily="34" charset="-122"/>
                <a:cs typeface="Calibri" pitchFamily="34" charset="-120"/>
              </a:rPr>
              <a:t> </a:t>
            </a:r>
            <a:r>
              <a:rPr lang="en-US" sz="1400" dirty="0">
                <a:solidFill>
                  <a:srgbClr val="E8F5EF"/>
                </a:solidFill>
                <a:latin typeface="Calibri" pitchFamily="34" charset="0"/>
                <a:ea typeface="Calibri" pitchFamily="34" charset="-122"/>
                <a:cs typeface="Calibri" pitchFamily="34" charset="-120"/>
              </a:rPr>
              <a:t>opportunities</a:t>
            </a:r>
            <a:endParaRPr lang="en-US" sz="1100" dirty="0"/>
          </a:p>
        </p:txBody>
      </p:sp>
      <p:sp>
        <p:nvSpPr>
          <p:cNvPr id="24" name="Text 22"/>
          <p:cNvSpPr/>
          <p:nvPr/>
        </p:nvSpPr>
        <p:spPr>
          <a:xfrm>
            <a:off x="6309360" y="3703320"/>
            <a:ext cx="2606040" cy="420624"/>
          </a:xfrm>
          <a:prstGeom prst="rect">
            <a:avLst/>
          </a:prstGeom>
          <a:noFill/>
          <a:ln/>
        </p:spPr>
        <p:txBody>
          <a:bodyPr wrap="square" lIns="0" tIns="0" rIns="0" bIns="0" rtlCol="0" anchor="t"/>
          <a:lstStyle/>
          <a:p>
            <a:pPr marL="0" indent="0">
              <a:buNone/>
            </a:pPr>
            <a:r>
              <a:rPr lang="en-US" sz="1100" dirty="0">
                <a:solidFill>
                  <a:srgbClr val="E8F5EF"/>
                </a:solidFill>
                <a:latin typeface="Calibri" pitchFamily="34" charset="0"/>
                <a:ea typeface="Calibri" pitchFamily="34" charset="-122"/>
                <a:cs typeface="Calibri" pitchFamily="34" charset="-120"/>
              </a:rPr>
              <a:t>&gt;  </a:t>
            </a:r>
            <a:r>
              <a:rPr lang="en-US" sz="1400" dirty="0">
                <a:solidFill>
                  <a:srgbClr val="E8F5EF"/>
                </a:solidFill>
                <a:latin typeface="Calibri" pitchFamily="34" charset="0"/>
                <a:ea typeface="Calibri" pitchFamily="34" charset="-122"/>
                <a:cs typeface="Calibri" pitchFamily="34" charset="-120"/>
              </a:rPr>
              <a:t>Committed to practical, student-centred career preparation</a:t>
            </a:r>
            <a:endParaRPr lang="en-US" sz="1100" dirty="0"/>
          </a:p>
        </p:txBody>
      </p:sp>
      <p:sp>
        <p:nvSpPr>
          <p:cNvPr id="25" name="Shape 23"/>
          <p:cNvSpPr/>
          <p:nvPr/>
        </p:nvSpPr>
        <p:spPr>
          <a:xfrm>
            <a:off x="0" y="4892040"/>
            <a:ext cx="9144000" cy="251460"/>
          </a:xfrm>
          <a:prstGeom prst="rect">
            <a:avLst/>
          </a:prstGeom>
          <a:solidFill>
            <a:srgbClr val="028853"/>
          </a:solidFill>
          <a:ln/>
        </p:spPr>
        <p:txBody>
          <a:bodyPr/>
          <a:lstStyle/>
          <a:p>
            <a:endParaRPr lang="en-CA"/>
          </a:p>
        </p:txBody>
      </p:sp>
      <p:sp>
        <p:nvSpPr>
          <p:cNvPr id="26" name="Text 24"/>
          <p:cNvSpPr/>
          <p:nvPr/>
        </p:nvSpPr>
        <p:spPr>
          <a:xfrm>
            <a:off x="137160" y="4901184"/>
            <a:ext cx="6217920" cy="228600"/>
          </a:xfrm>
          <a:prstGeom prst="rect">
            <a:avLst/>
          </a:prstGeom>
          <a:noFill/>
          <a:ln/>
        </p:spPr>
        <p:txBody>
          <a:bodyPr wrap="square" lIns="0" tIns="0" rIns="0" bIns="0" rtlCol="0" anchor="ctr"/>
          <a:lstStyle/>
          <a:p>
            <a:pPr marL="0" indent="0">
              <a:buNone/>
            </a:pPr>
            <a:r>
              <a:rPr lang="en-US" sz="800" dirty="0">
                <a:solidFill>
                  <a:srgbClr val="FFFFFF"/>
                </a:solidFill>
                <a:latin typeface="Calibri" pitchFamily="34" charset="0"/>
                <a:ea typeface="Calibri" pitchFamily="34" charset="-122"/>
                <a:cs typeface="Calibri" pitchFamily="34" charset="-120"/>
              </a:rPr>
              <a:t>AI Aware Career Readiness Workshop – This presentation was created using Claude 4.6 and ChatGPT 5.5  Images were created by ChatGPT.</a:t>
            </a:r>
            <a:endParaRPr lang="en-US" sz="800" dirty="0"/>
          </a:p>
        </p:txBody>
      </p:sp>
      <p:sp>
        <p:nvSpPr>
          <p:cNvPr id="27" name="Text 25"/>
          <p:cNvSpPr/>
          <p:nvPr/>
        </p:nvSpPr>
        <p:spPr>
          <a:xfrm>
            <a:off x="6400800" y="4901184"/>
            <a:ext cx="2606040" cy="228600"/>
          </a:xfrm>
          <a:prstGeom prst="rect">
            <a:avLst/>
          </a:prstGeom>
          <a:noFill/>
          <a:ln/>
        </p:spPr>
        <p:txBody>
          <a:bodyPr wrap="square" lIns="0" tIns="0" rIns="0" bIns="0" rtlCol="0" anchor="ctr"/>
          <a:lstStyle/>
          <a:p>
            <a:pPr marL="0" indent="0" algn="r">
              <a:buNone/>
            </a:pPr>
            <a:r>
              <a:rPr lang="en-US" sz="800" dirty="0">
                <a:solidFill>
                  <a:srgbClr val="FFFFFF"/>
                </a:solidFill>
                <a:latin typeface="Calibri" pitchFamily="34" charset="0"/>
                <a:ea typeface="Calibri" pitchFamily="34" charset="-122"/>
                <a:cs typeface="Calibri" pitchFamily="34" charset="-120"/>
              </a:rPr>
              <a:t>May 12, 2026  |  12:30-1:30 PM PST</a:t>
            </a:r>
            <a:endParaRPr lang="en-US" sz="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E8F5EF"/>
        </a:solidFill>
        <a:effectLst/>
      </p:bgPr>
    </p:bg>
    <p:spTree>
      <p:nvGrpSpPr>
        <p:cNvPr id="1" name=""/>
        <p:cNvGrpSpPr/>
        <p:nvPr/>
      </p:nvGrpSpPr>
      <p:grpSpPr>
        <a:xfrm>
          <a:off x="0" y="0"/>
          <a:ext cx="0" cy="0"/>
          <a:chOff x="0" y="0"/>
          <a:chExt cx="0" cy="0"/>
        </a:xfrm>
      </p:grpSpPr>
      <p:sp>
        <p:nvSpPr>
          <p:cNvPr id="2" name="Shape 0"/>
          <p:cNvSpPr/>
          <p:nvPr/>
        </p:nvSpPr>
        <p:spPr>
          <a:xfrm>
            <a:off x="411480" y="137160"/>
            <a:ext cx="2103120" cy="274320"/>
          </a:xfrm>
          <a:prstGeom prst="roundRect">
            <a:avLst>
              <a:gd name="adj" fmla="val 16667"/>
            </a:avLst>
          </a:prstGeom>
          <a:solidFill>
            <a:srgbClr val="028853"/>
          </a:solidFill>
          <a:ln/>
        </p:spPr>
        <p:txBody>
          <a:bodyPr/>
          <a:lstStyle/>
          <a:p>
            <a:endParaRPr lang="en-CA"/>
          </a:p>
        </p:txBody>
      </p:sp>
      <p:sp>
        <p:nvSpPr>
          <p:cNvPr id="3" name="Text 1"/>
          <p:cNvSpPr/>
          <p:nvPr/>
        </p:nvSpPr>
        <p:spPr>
          <a:xfrm>
            <a:off x="411480" y="137160"/>
            <a:ext cx="2103120" cy="274320"/>
          </a:xfrm>
          <a:prstGeom prst="rect">
            <a:avLst/>
          </a:prstGeom>
          <a:noFill/>
          <a:ln/>
        </p:spPr>
        <p:txBody>
          <a:bodyPr wrap="square" lIns="0" tIns="0" rIns="0" bIns="0" rtlCol="0" anchor="ctr"/>
          <a:lstStyle/>
          <a:p>
            <a:pPr marL="0" indent="0" algn="ctr">
              <a:buNone/>
            </a:pPr>
            <a:r>
              <a:rPr lang="en-US" sz="850" b="1" kern="0" spc="150" dirty="0">
                <a:solidFill>
                  <a:srgbClr val="FFFFFF"/>
                </a:solidFill>
                <a:latin typeface="Calibri" pitchFamily="34" charset="0"/>
                <a:ea typeface="Calibri" pitchFamily="34" charset="-122"/>
                <a:cs typeface="Calibri" pitchFamily="34" charset="-120"/>
              </a:rPr>
              <a:t>ABOUT PATHFINDER CAMPUS</a:t>
            </a:r>
            <a:endParaRPr lang="en-US" sz="850" dirty="0"/>
          </a:p>
        </p:txBody>
      </p:sp>
      <p:sp>
        <p:nvSpPr>
          <p:cNvPr id="4" name="Text 2"/>
          <p:cNvSpPr/>
          <p:nvPr/>
        </p:nvSpPr>
        <p:spPr>
          <a:xfrm>
            <a:off x="411480" y="475488"/>
            <a:ext cx="8321040" cy="804672"/>
          </a:xfrm>
          <a:prstGeom prst="rect">
            <a:avLst/>
          </a:prstGeom>
          <a:noFill/>
          <a:ln/>
        </p:spPr>
        <p:txBody>
          <a:bodyPr wrap="square" lIns="0" tIns="0" rIns="0" bIns="0" rtlCol="0" anchor="ctr"/>
          <a:lstStyle/>
          <a:p>
            <a:pPr marL="0" indent="0">
              <a:lnSpc>
                <a:spcPct val="115000"/>
              </a:lnSpc>
              <a:buNone/>
            </a:pPr>
            <a:r>
              <a:rPr lang="en-US" sz="2600" b="1" dirty="0">
                <a:solidFill>
                  <a:srgbClr val="1E2D26"/>
                </a:solidFill>
                <a:latin typeface="Georgia" pitchFamily="34" charset="0"/>
                <a:ea typeface="Georgia" pitchFamily="34" charset="-122"/>
                <a:cs typeface="Georgia" pitchFamily="34" charset="-120"/>
              </a:rPr>
              <a:t>Building a Coaching Culture for Career Success</a:t>
            </a:r>
            <a:endParaRPr lang="en-US" sz="2600" dirty="0"/>
          </a:p>
        </p:txBody>
      </p:sp>
      <p:sp>
        <p:nvSpPr>
          <p:cNvPr id="5" name="Shape 3"/>
          <p:cNvSpPr/>
          <p:nvPr/>
        </p:nvSpPr>
        <p:spPr>
          <a:xfrm>
            <a:off x="411480" y="1371600"/>
            <a:ext cx="8321040" cy="658368"/>
          </a:xfrm>
          <a:prstGeom prst="rect">
            <a:avLst/>
          </a:prstGeom>
          <a:solidFill>
            <a:srgbClr val="028853"/>
          </a:solidFill>
          <a:ln/>
          <a:effectLst>
            <a:outerShdw blurRad="101600" dist="38100" dir="8100000" algn="bl" rotWithShape="0">
              <a:srgbClr val="000000">
                <a:alpha val="13000"/>
              </a:srgbClr>
            </a:outerShdw>
          </a:effectLst>
        </p:spPr>
        <p:txBody>
          <a:bodyPr/>
          <a:lstStyle/>
          <a:p>
            <a:endParaRPr lang="en-CA"/>
          </a:p>
        </p:txBody>
      </p:sp>
      <p:sp>
        <p:nvSpPr>
          <p:cNvPr id="6" name="Text 4"/>
          <p:cNvSpPr/>
          <p:nvPr/>
        </p:nvSpPr>
        <p:spPr>
          <a:xfrm>
            <a:off x="548640" y="1371600"/>
            <a:ext cx="8046720" cy="658368"/>
          </a:xfrm>
          <a:prstGeom prst="rect">
            <a:avLst/>
          </a:prstGeom>
          <a:noFill/>
          <a:ln/>
        </p:spPr>
        <p:txBody>
          <a:bodyPr wrap="square" lIns="0" tIns="0" rIns="0" bIns="0" rtlCol="0" anchor="ctr"/>
          <a:lstStyle/>
          <a:p>
            <a:pPr marL="0" indent="0" algn="ctr">
              <a:buNone/>
            </a:pPr>
            <a:r>
              <a:rPr lang="en-US" sz="1600" i="1" dirty="0">
                <a:solidFill>
                  <a:srgbClr val="FFFFFF"/>
                </a:solidFill>
                <a:latin typeface="Georgia" pitchFamily="34" charset="0"/>
                <a:ea typeface="Georgia" pitchFamily="34" charset="-122"/>
                <a:cs typeface="Georgia" pitchFamily="34" charset="-120"/>
              </a:rPr>
              <a:t>"Every student deserves a coach - not just a course."</a:t>
            </a:r>
            <a:endParaRPr lang="en-US" sz="1600" dirty="0"/>
          </a:p>
        </p:txBody>
      </p:sp>
      <p:sp>
        <p:nvSpPr>
          <p:cNvPr id="7" name="Shape 5"/>
          <p:cNvSpPr/>
          <p:nvPr/>
        </p:nvSpPr>
        <p:spPr>
          <a:xfrm>
            <a:off x="411480" y="2148840"/>
            <a:ext cx="2697480" cy="2487168"/>
          </a:xfrm>
          <a:prstGeom prst="rect">
            <a:avLst/>
          </a:prstGeom>
          <a:solidFill>
            <a:srgbClr val="015C38"/>
          </a:solidFill>
          <a:ln/>
          <a:effectLst>
            <a:outerShdw blurRad="63500" dist="25400" dir="8100000" algn="bl" rotWithShape="0">
              <a:srgbClr val="000000">
                <a:alpha val="10000"/>
              </a:srgbClr>
            </a:outerShdw>
          </a:effectLst>
        </p:spPr>
        <p:txBody>
          <a:bodyPr/>
          <a:lstStyle/>
          <a:p>
            <a:endParaRPr lang="en-CA"/>
          </a:p>
        </p:txBody>
      </p:sp>
      <p:sp>
        <p:nvSpPr>
          <p:cNvPr id="8" name="Shape 6"/>
          <p:cNvSpPr/>
          <p:nvPr/>
        </p:nvSpPr>
        <p:spPr>
          <a:xfrm>
            <a:off x="411480" y="2148840"/>
            <a:ext cx="2697480" cy="54864"/>
          </a:xfrm>
          <a:prstGeom prst="rect">
            <a:avLst/>
          </a:prstGeom>
          <a:solidFill>
            <a:srgbClr val="F5C842"/>
          </a:solidFill>
          <a:ln/>
        </p:spPr>
        <p:txBody>
          <a:bodyPr/>
          <a:lstStyle/>
          <a:p>
            <a:endParaRPr lang="en-CA"/>
          </a:p>
        </p:txBody>
      </p:sp>
      <p:sp>
        <p:nvSpPr>
          <p:cNvPr id="9" name="Text 7"/>
          <p:cNvSpPr/>
          <p:nvPr/>
        </p:nvSpPr>
        <p:spPr>
          <a:xfrm>
            <a:off x="521208" y="2240280"/>
            <a:ext cx="2478024" cy="457200"/>
          </a:xfrm>
          <a:prstGeom prst="rect">
            <a:avLst/>
          </a:prstGeom>
          <a:noFill/>
          <a:ln/>
        </p:spPr>
        <p:txBody>
          <a:bodyPr wrap="square" lIns="0" tIns="0" rIns="0" bIns="0" rtlCol="0" anchor="ctr"/>
          <a:lstStyle/>
          <a:p>
            <a:r>
              <a:rPr lang="en-US" sz="1600" b="1" dirty="0">
                <a:solidFill>
                  <a:srgbClr val="FFFFFF"/>
                </a:solidFill>
                <a:latin typeface="Georgia" pitchFamily="34" charset="0"/>
                <a:ea typeface="Georgia" pitchFamily="34" charset="-122"/>
                <a:cs typeface="Georgia" pitchFamily="34" charset="-120"/>
              </a:rPr>
              <a:t>Career Compass Blog</a:t>
            </a:r>
            <a:endParaRPr lang="en-US" sz="1600" dirty="0"/>
          </a:p>
        </p:txBody>
      </p:sp>
      <p:sp>
        <p:nvSpPr>
          <p:cNvPr id="10" name="Shape 8"/>
          <p:cNvSpPr/>
          <p:nvPr/>
        </p:nvSpPr>
        <p:spPr>
          <a:xfrm>
            <a:off x="521208" y="2715768"/>
            <a:ext cx="2478024" cy="18288"/>
          </a:xfrm>
          <a:prstGeom prst="rect">
            <a:avLst/>
          </a:prstGeom>
          <a:solidFill>
            <a:srgbClr val="FFFFFF"/>
          </a:solidFill>
          <a:ln/>
        </p:spPr>
        <p:txBody>
          <a:bodyPr/>
          <a:lstStyle/>
          <a:p>
            <a:endParaRPr lang="en-CA"/>
          </a:p>
        </p:txBody>
      </p:sp>
      <p:sp>
        <p:nvSpPr>
          <p:cNvPr id="11" name="Text 9"/>
          <p:cNvSpPr/>
          <p:nvPr/>
        </p:nvSpPr>
        <p:spPr>
          <a:xfrm>
            <a:off x="521208" y="2788920"/>
            <a:ext cx="2478024" cy="1737360"/>
          </a:xfrm>
          <a:prstGeom prst="rect">
            <a:avLst/>
          </a:prstGeom>
          <a:noFill/>
          <a:ln/>
        </p:spPr>
        <p:txBody>
          <a:bodyPr wrap="square" lIns="0" tIns="0" rIns="0" bIns="0" rtlCol="0" anchor="t"/>
          <a:lstStyle/>
          <a:p>
            <a:pPr marL="285750" indent="-285750">
              <a:buFontTx/>
              <a:buChar char="-"/>
            </a:pPr>
            <a:r>
              <a:rPr lang="en-US" sz="1600" dirty="0">
                <a:solidFill>
                  <a:srgbClr val="FFFFFF"/>
                </a:solidFill>
                <a:latin typeface="Calibri" pitchFamily="34" charset="0"/>
                <a:ea typeface="Calibri" pitchFamily="34" charset="-122"/>
                <a:cs typeface="Calibri" pitchFamily="34" charset="-120"/>
              </a:rPr>
              <a:t>12-month Foundation -&gt; Building -&gt; Mastery series. </a:t>
            </a:r>
          </a:p>
          <a:p>
            <a:pPr marL="285750" indent="-285750">
              <a:buFontTx/>
              <a:buChar char="-"/>
            </a:pPr>
            <a:r>
              <a:rPr lang="en-US" sz="1600" dirty="0">
                <a:solidFill>
                  <a:srgbClr val="FFFFFF"/>
                </a:solidFill>
                <a:latin typeface="Calibri" pitchFamily="34" charset="0"/>
                <a:ea typeface="Calibri" pitchFamily="34" charset="-122"/>
                <a:cs typeface="Calibri" pitchFamily="34" charset="-120"/>
              </a:rPr>
              <a:t>Months 1-4 focus:</a:t>
            </a:r>
          </a:p>
          <a:p>
            <a:pPr marL="742950" lvl="1" indent="-285750">
              <a:buFontTx/>
              <a:buChar char="-"/>
            </a:pPr>
            <a:r>
              <a:rPr lang="en-US" sz="1600" dirty="0">
                <a:solidFill>
                  <a:srgbClr val="FFFFFF"/>
                </a:solidFill>
                <a:latin typeface="Calibri" pitchFamily="34" charset="0"/>
                <a:ea typeface="Calibri" pitchFamily="34" charset="-122"/>
                <a:cs typeface="Calibri" pitchFamily="34" charset="-120"/>
              </a:rPr>
              <a:t>Values</a:t>
            </a:r>
          </a:p>
          <a:p>
            <a:pPr marL="742950" lvl="1" indent="-285750">
              <a:buFontTx/>
              <a:buChar char="-"/>
            </a:pPr>
            <a:r>
              <a:rPr lang="en-US" sz="1600" dirty="0">
                <a:solidFill>
                  <a:srgbClr val="FFFFFF"/>
                </a:solidFill>
                <a:latin typeface="Calibri" pitchFamily="34" charset="0"/>
                <a:ea typeface="Calibri" pitchFamily="34" charset="-122"/>
                <a:cs typeface="Calibri" pitchFamily="34" charset="-120"/>
              </a:rPr>
              <a:t>Strengths </a:t>
            </a:r>
          </a:p>
          <a:p>
            <a:pPr marL="742950" lvl="1" indent="-285750">
              <a:buFontTx/>
              <a:buChar char="-"/>
            </a:pPr>
            <a:r>
              <a:rPr lang="en-US" sz="1600" dirty="0">
                <a:solidFill>
                  <a:srgbClr val="FFFFFF"/>
                </a:solidFill>
                <a:latin typeface="Calibri" pitchFamily="34" charset="0"/>
                <a:ea typeface="Calibri" pitchFamily="34" charset="-122"/>
                <a:cs typeface="Calibri" pitchFamily="34" charset="-120"/>
              </a:rPr>
              <a:t>Identity</a:t>
            </a:r>
          </a:p>
          <a:p>
            <a:pPr marL="742950" lvl="1" indent="-285750">
              <a:buFontTx/>
              <a:buChar char="-"/>
            </a:pPr>
            <a:r>
              <a:rPr lang="en-US" sz="1600" dirty="0">
                <a:solidFill>
                  <a:srgbClr val="FFFFFF"/>
                </a:solidFill>
                <a:latin typeface="Calibri" pitchFamily="34" charset="0"/>
                <a:ea typeface="Calibri" pitchFamily="34" charset="-122"/>
                <a:cs typeface="Calibri" pitchFamily="34" charset="-120"/>
              </a:rPr>
              <a:t>Direction</a:t>
            </a:r>
            <a:endParaRPr lang="en-US" sz="1600" dirty="0"/>
          </a:p>
        </p:txBody>
      </p:sp>
      <p:sp>
        <p:nvSpPr>
          <p:cNvPr id="12" name="Shape 10"/>
          <p:cNvSpPr/>
          <p:nvPr/>
        </p:nvSpPr>
        <p:spPr>
          <a:xfrm>
            <a:off x="3246120" y="2148840"/>
            <a:ext cx="2697480" cy="2487168"/>
          </a:xfrm>
          <a:prstGeom prst="rect">
            <a:avLst/>
          </a:prstGeom>
          <a:solidFill>
            <a:srgbClr val="028853"/>
          </a:solidFill>
          <a:ln/>
          <a:effectLst>
            <a:outerShdw blurRad="63500" dist="25400" dir="8100000" algn="bl" rotWithShape="0">
              <a:srgbClr val="000000">
                <a:alpha val="10000"/>
              </a:srgbClr>
            </a:outerShdw>
          </a:effectLst>
        </p:spPr>
        <p:txBody>
          <a:bodyPr/>
          <a:lstStyle/>
          <a:p>
            <a:endParaRPr lang="en-CA"/>
          </a:p>
        </p:txBody>
      </p:sp>
      <p:sp>
        <p:nvSpPr>
          <p:cNvPr id="13" name="Shape 11"/>
          <p:cNvSpPr/>
          <p:nvPr/>
        </p:nvSpPr>
        <p:spPr>
          <a:xfrm>
            <a:off x="3246120" y="2148840"/>
            <a:ext cx="2697480" cy="54864"/>
          </a:xfrm>
          <a:prstGeom prst="rect">
            <a:avLst/>
          </a:prstGeom>
          <a:solidFill>
            <a:srgbClr val="F5C842"/>
          </a:solidFill>
          <a:ln/>
        </p:spPr>
        <p:txBody>
          <a:bodyPr/>
          <a:lstStyle/>
          <a:p>
            <a:endParaRPr lang="en-CA"/>
          </a:p>
        </p:txBody>
      </p:sp>
      <p:sp>
        <p:nvSpPr>
          <p:cNvPr id="14" name="Text 12"/>
          <p:cNvSpPr/>
          <p:nvPr/>
        </p:nvSpPr>
        <p:spPr>
          <a:xfrm>
            <a:off x="3355848" y="2240280"/>
            <a:ext cx="2478024" cy="457200"/>
          </a:xfrm>
          <a:prstGeom prst="rect">
            <a:avLst/>
          </a:prstGeom>
          <a:noFill/>
          <a:ln/>
        </p:spPr>
        <p:txBody>
          <a:bodyPr wrap="square" lIns="0" tIns="0" rIns="0" bIns="0" rtlCol="0" anchor="ctr"/>
          <a:lstStyle/>
          <a:p>
            <a:pPr marL="0" indent="0">
              <a:buNone/>
            </a:pPr>
            <a:r>
              <a:rPr lang="en-US" sz="1600" b="1" dirty="0">
                <a:solidFill>
                  <a:srgbClr val="FFFFFF"/>
                </a:solidFill>
                <a:latin typeface="Georgia" pitchFamily="34" charset="0"/>
                <a:ea typeface="Georgia" pitchFamily="34" charset="-122"/>
                <a:cs typeface="Georgia" pitchFamily="34" charset="-120"/>
              </a:rPr>
              <a:t>Coaching-</a:t>
            </a:r>
            <a:r>
              <a:rPr lang="en-US" b="1" dirty="0">
                <a:solidFill>
                  <a:srgbClr val="FFFFFF"/>
                </a:solidFill>
                <a:latin typeface="Georgia" pitchFamily="34" charset="0"/>
                <a:ea typeface="Georgia" pitchFamily="34" charset="-122"/>
                <a:cs typeface="Georgia" pitchFamily="34" charset="-120"/>
              </a:rPr>
              <a:t>1</a:t>
            </a:r>
            <a:r>
              <a:rPr lang="en-US" sz="1600" b="1" dirty="0">
                <a:solidFill>
                  <a:srgbClr val="FFFFFF"/>
                </a:solidFill>
                <a:latin typeface="Georgia" pitchFamily="34" charset="0"/>
                <a:ea typeface="Georgia" pitchFamily="34" charset="-122"/>
                <a:cs typeface="Georgia" pitchFamily="34" charset="-120"/>
              </a:rPr>
              <a:t>st Approach</a:t>
            </a:r>
            <a:endParaRPr lang="en-US" sz="1600" dirty="0"/>
          </a:p>
        </p:txBody>
      </p:sp>
      <p:sp>
        <p:nvSpPr>
          <p:cNvPr id="15" name="Shape 13"/>
          <p:cNvSpPr/>
          <p:nvPr/>
        </p:nvSpPr>
        <p:spPr>
          <a:xfrm>
            <a:off x="3355848" y="2715768"/>
            <a:ext cx="2478024" cy="18288"/>
          </a:xfrm>
          <a:prstGeom prst="rect">
            <a:avLst/>
          </a:prstGeom>
          <a:solidFill>
            <a:srgbClr val="FFFFFF"/>
          </a:solidFill>
          <a:ln/>
        </p:spPr>
        <p:txBody>
          <a:bodyPr/>
          <a:lstStyle/>
          <a:p>
            <a:endParaRPr lang="en-CA"/>
          </a:p>
        </p:txBody>
      </p:sp>
      <p:sp>
        <p:nvSpPr>
          <p:cNvPr id="16" name="Text 14"/>
          <p:cNvSpPr/>
          <p:nvPr/>
        </p:nvSpPr>
        <p:spPr>
          <a:xfrm>
            <a:off x="3355848" y="2788920"/>
            <a:ext cx="2478024" cy="1737360"/>
          </a:xfrm>
          <a:prstGeom prst="rect">
            <a:avLst/>
          </a:prstGeom>
          <a:noFill/>
          <a:ln/>
        </p:spPr>
        <p:txBody>
          <a:bodyPr wrap="square" lIns="0" tIns="0" rIns="0" bIns="0" rtlCol="0" anchor="t"/>
          <a:lstStyle/>
          <a:p>
            <a:pPr marL="285750" indent="-285750">
              <a:buFontTx/>
              <a:buChar char="-"/>
            </a:pPr>
            <a:r>
              <a:rPr lang="en-US" sz="1600" dirty="0">
                <a:solidFill>
                  <a:srgbClr val="FFFFFF"/>
                </a:solidFill>
                <a:latin typeface="Calibri" pitchFamily="34" charset="0"/>
                <a:ea typeface="Calibri" pitchFamily="34" charset="-122"/>
                <a:cs typeface="Calibri" pitchFamily="34" charset="-120"/>
              </a:rPr>
              <a:t>Not answers</a:t>
            </a:r>
          </a:p>
          <a:p>
            <a:pPr marL="285750" indent="-285750">
              <a:buFontTx/>
              <a:buChar char="-"/>
            </a:pPr>
            <a:r>
              <a:rPr lang="en-US" sz="1600" dirty="0">
                <a:solidFill>
                  <a:srgbClr val="FFFFFF"/>
                </a:solidFill>
                <a:latin typeface="Calibri" pitchFamily="34" charset="0"/>
                <a:ea typeface="Calibri" pitchFamily="34" charset="-122"/>
                <a:cs typeface="Calibri" pitchFamily="34" charset="-120"/>
              </a:rPr>
              <a:t>Better questions</a:t>
            </a:r>
          </a:p>
          <a:p>
            <a:pPr marL="742950" lvl="1" indent="-285750">
              <a:buFontTx/>
              <a:buChar char="-"/>
            </a:pPr>
            <a:r>
              <a:rPr lang="en-US" sz="1600" dirty="0">
                <a:solidFill>
                  <a:srgbClr val="FFFFFF"/>
                </a:solidFill>
                <a:latin typeface="Calibri" pitchFamily="34" charset="0"/>
                <a:ea typeface="Calibri" pitchFamily="34" charset="-122"/>
                <a:cs typeface="Calibri" pitchFamily="34" charset="-120"/>
              </a:rPr>
              <a:t>about yourself</a:t>
            </a:r>
          </a:p>
          <a:p>
            <a:pPr marL="742950" lvl="1" indent="-285750">
              <a:buFontTx/>
              <a:buChar char="-"/>
            </a:pPr>
            <a:r>
              <a:rPr lang="en-US" sz="1600" dirty="0">
                <a:solidFill>
                  <a:srgbClr val="FFFFFF"/>
                </a:solidFill>
                <a:latin typeface="Calibri" pitchFamily="34" charset="0"/>
                <a:ea typeface="Calibri" pitchFamily="34" charset="-122"/>
                <a:cs typeface="Calibri" pitchFamily="34" charset="-120"/>
              </a:rPr>
              <a:t>your strengths</a:t>
            </a:r>
          </a:p>
          <a:p>
            <a:pPr marL="742950" lvl="1" indent="-285750">
              <a:buFontTx/>
              <a:buChar char="-"/>
            </a:pPr>
            <a:r>
              <a:rPr lang="en-US" sz="1600" dirty="0">
                <a:solidFill>
                  <a:srgbClr val="FFFFFF"/>
                </a:solidFill>
                <a:latin typeface="Calibri" pitchFamily="34" charset="0"/>
                <a:ea typeface="Calibri" pitchFamily="34" charset="-122"/>
                <a:cs typeface="Calibri" pitchFamily="34" charset="-120"/>
              </a:rPr>
              <a:t>Your opportunities that fit you</a:t>
            </a:r>
            <a:endParaRPr lang="en-US" sz="1600" dirty="0"/>
          </a:p>
        </p:txBody>
      </p:sp>
      <p:sp>
        <p:nvSpPr>
          <p:cNvPr id="17" name="Shape 15"/>
          <p:cNvSpPr/>
          <p:nvPr/>
        </p:nvSpPr>
        <p:spPr>
          <a:xfrm>
            <a:off x="6080760" y="2148840"/>
            <a:ext cx="2697480" cy="2487168"/>
          </a:xfrm>
          <a:prstGeom prst="rect">
            <a:avLst/>
          </a:prstGeom>
          <a:solidFill>
            <a:srgbClr val="015C38"/>
          </a:solidFill>
          <a:ln/>
          <a:effectLst>
            <a:outerShdw blurRad="63500" dist="25400" dir="8100000" algn="bl" rotWithShape="0">
              <a:srgbClr val="000000">
                <a:alpha val="10000"/>
              </a:srgbClr>
            </a:outerShdw>
          </a:effectLst>
        </p:spPr>
        <p:txBody>
          <a:bodyPr/>
          <a:lstStyle/>
          <a:p>
            <a:endParaRPr lang="en-CA"/>
          </a:p>
        </p:txBody>
      </p:sp>
      <p:sp>
        <p:nvSpPr>
          <p:cNvPr id="18" name="Shape 16"/>
          <p:cNvSpPr/>
          <p:nvPr/>
        </p:nvSpPr>
        <p:spPr>
          <a:xfrm>
            <a:off x="6080760" y="2148840"/>
            <a:ext cx="2697480" cy="54864"/>
          </a:xfrm>
          <a:prstGeom prst="rect">
            <a:avLst/>
          </a:prstGeom>
          <a:solidFill>
            <a:srgbClr val="F5C842"/>
          </a:solidFill>
          <a:ln/>
        </p:spPr>
        <p:txBody>
          <a:bodyPr/>
          <a:lstStyle/>
          <a:p>
            <a:endParaRPr lang="en-CA"/>
          </a:p>
        </p:txBody>
      </p:sp>
      <p:sp>
        <p:nvSpPr>
          <p:cNvPr id="19" name="Text 17"/>
          <p:cNvSpPr/>
          <p:nvPr/>
        </p:nvSpPr>
        <p:spPr>
          <a:xfrm>
            <a:off x="6190488" y="2240280"/>
            <a:ext cx="2478024" cy="457200"/>
          </a:xfrm>
          <a:prstGeom prst="rect">
            <a:avLst/>
          </a:prstGeom>
          <a:noFill/>
          <a:ln/>
        </p:spPr>
        <p:txBody>
          <a:bodyPr wrap="square" lIns="0" tIns="0" rIns="0" bIns="0" rtlCol="0" anchor="ctr"/>
          <a:lstStyle/>
          <a:p>
            <a:pPr marL="0" indent="0">
              <a:buNone/>
            </a:pPr>
            <a:r>
              <a:rPr lang="en-US" sz="1600" b="1" dirty="0">
                <a:solidFill>
                  <a:srgbClr val="FFFFFF"/>
                </a:solidFill>
                <a:latin typeface="Georgia" pitchFamily="34" charset="0"/>
                <a:ea typeface="Georgia" pitchFamily="34" charset="-122"/>
                <a:cs typeface="Georgia" pitchFamily="34" charset="-120"/>
              </a:rPr>
              <a:t>AI-Powered Tools</a:t>
            </a:r>
            <a:endParaRPr lang="en-US" sz="1600" dirty="0"/>
          </a:p>
        </p:txBody>
      </p:sp>
      <p:sp>
        <p:nvSpPr>
          <p:cNvPr id="20" name="Shape 18"/>
          <p:cNvSpPr/>
          <p:nvPr/>
        </p:nvSpPr>
        <p:spPr>
          <a:xfrm>
            <a:off x="6190488" y="2715768"/>
            <a:ext cx="2478024" cy="18288"/>
          </a:xfrm>
          <a:prstGeom prst="rect">
            <a:avLst/>
          </a:prstGeom>
          <a:solidFill>
            <a:srgbClr val="FFFFFF"/>
          </a:solidFill>
          <a:ln/>
        </p:spPr>
        <p:txBody>
          <a:bodyPr/>
          <a:lstStyle/>
          <a:p>
            <a:endParaRPr lang="en-CA"/>
          </a:p>
        </p:txBody>
      </p:sp>
      <p:sp>
        <p:nvSpPr>
          <p:cNvPr id="21" name="Text 19"/>
          <p:cNvSpPr/>
          <p:nvPr/>
        </p:nvSpPr>
        <p:spPr>
          <a:xfrm>
            <a:off x="6190488" y="2788920"/>
            <a:ext cx="2478024" cy="1737360"/>
          </a:xfrm>
          <a:prstGeom prst="rect">
            <a:avLst/>
          </a:prstGeom>
          <a:noFill/>
          <a:ln/>
        </p:spPr>
        <p:txBody>
          <a:bodyPr wrap="square" lIns="0" tIns="0" rIns="0" bIns="0" rtlCol="0" anchor="t"/>
          <a:lstStyle/>
          <a:p>
            <a:r>
              <a:rPr lang="en-US" sz="1600" dirty="0">
                <a:solidFill>
                  <a:srgbClr val="FFFFFF"/>
                </a:solidFill>
                <a:latin typeface="Calibri" pitchFamily="34" charset="0"/>
                <a:ea typeface="Calibri" pitchFamily="34" charset="-122"/>
                <a:cs typeface="Calibri" pitchFamily="34" charset="-120"/>
              </a:rPr>
              <a:t>Responsible AI use Integrated into every step:</a:t>
            </a:r>
          </a:p>
          <a:p>
            <a:pPr marL="285750" indent="-285750">
              <a:buFont typeface="Arial" panose="020B0604020202020204" pitchFamily="34" charset="0"/>
              <a:buChar char="•"/>
            </a:pPr>
            <a:r>
              <a:rPr lang="en-US" sz="1600" dirty="0">
                <a:solidFill>
                  <a:srgbClr val="FFFFFF"/>
                </a:solidFill>
                <a:latin typeface="Calibri" pitchFamily="34" charset="0"/>
                <a:ea typeface="Calibri" pitchFamily="34" charset="-122"/>
                <a:cs typeface="Calibri" pitchFamily="34" charset="-120"/>
              </a:rPr>
              <a:t>self-discovery </a:t>
            </a:r>
          </a:p>
          <a:p>
            <a:pPr marL="285750" indent="-285750">
              <a:buFont typeface="Arial" panose="020B0604020202020204" pitchFamily="34" charset="0"/>
              <a:buChar char="•"/>
            </a:pPr>
            <a:r>
              <a:rPr lang="en-US" sz="1600" dirty="0">
                <a:solidFill>
                  <a:srgbClr val="FFFFFF"/>
                </a:solidFill>
                <a:latin typeface="Calibri" pitchFamily="34" charset="0"/>
                <a:ea typeface="Calibri" pitchFamily="34" charset="-122"/>
                <a:cs typeface="Calibri" pitchFamily="34" charset="-120"/>
              </a:rPr>
              <a:t>resume writing </a:t>
            </a:r>
          </a:p>
          <a:p>
            <a:pPr marL="285750" indent="-285750">
              <a:buFont typeface="Arial" panose="020B0604020202020204" pitchFamily="34" charset="0"/>
              <a:buChar char="•"/>
            </a:pPr>
            <a:r>
              <a:rPr lang="en-US" sz="1600" dirty="0">
                <a:solidFill>
                  <a:srgbClr val="FFFFFF"/>
                </a:solidFill>
                <a:latin typeface="Calibri" pitchFamily="34" charset="0"/>
                <a:ea typeface="Calibri" pitchFamily="34" charset="-122"/>
                <a:cs typeface="Calibri" pitchFamily="34" charset="-120"/>
              </a:rPr>
              <a:t>interview prep. </a:t>
            </a:r>
            <a:br>
              <a:rPr lang="en-US" sz="1600" dirty="0">
                <a:solidFill>
                  <a:srgbClr val="FFFFFF"/>
                </a:solidFill>
                <a:latin typeface="Calibri" pitchFamily="34" charset="0"/>
                <a:ea typeface="Calibri" pitchFamily="34" charset="-122"/>
                <a:cs typeface="Calibri" pitchFamily="34" charset="-120"/>
              </a:rPr>
            </a:br>
            <a:endParaRPr lang="en-US" sz="1600" dirty="0">
              <a:solidFill>
                <a:srgbClr val="FFFFFF"/>
              </a:solidFill>
              <a:latin typeface="Calibri" pitchFamily="34" charset="0"/>
              <a:ea typeface="Calibri" pitchFamily="34" charset="-122"/>
              <a:cs typeface="Calibri" pitchFamily="34" charset="-120"/>
            </a:endParaRPr>
          </a:p>
          <a:p>
            <a:r>
              <a:rPr lang="en-US" sz="1600" dirty="0">
                <a:solidFill>
                  <a:srgbClr val="FFFFFF"/>
                </a:solidFill>
                <a:latin typeface="Calibri" pitchFamily="34" charset="0"/>
                <a:ea typeface="Calibri" pitchFamily="34" charset="-122"/>
                <a:cs typeface="Calibri" pitchFamily="34" charset="-120"/>
              </a:rPr>
              <a:t>Today - an example in action.</a:t>
            </a:r>
            <a:endParaRPr lang="en-US" sz="1600" dirty="0"/>
          </a:p>
        </p:txBody>
      </p:sp>
      <p:sp>
        <p:nvSpPr>
          <p:cNvPr id="25" name="Shape 23">
            <a:extLst>
              <a:ext uri="{FF2B5EF4-FFF2-40B4-BE49-F238E27FC236}">
                <a16:creationId xmlns:a16="http://schemas.microsoft.com/office/drawing/2014/main" id="{DCEA087C-E366-580E-9342-EB6308AB97C8}"/>
              </a:ext>
            </a:extLst>
          </p:cNvPr>
          <p:cNvSpPr/>
          <p:nvPr/>
        </p:nvSpPr>
        <p:spPr>
          <a:xfrm>
            <a:off x="0" y="4892040"/>
            <a:ext cx="9144000" cy="251460"/>
          </a:xfrm>
          <a:prstGeom prst="rect">
            <a:avLst/>
          </a:prstGeom>
          <a:solidFill>
            <a:srgbClr val="028853"/>
          </a:solidFill>
          <a:ln/>
        </p:spPr>
        <p:txBody>
          <a:bodyPr/>
          <a:lstStyle/>
          <a:p>
            <a:endParaRPr lang="en-CA"/>
          </a:p>
        </p:txBody>
      </p:sp>
      <p:sp>
        <p:nvSpPr>
          <p:cNvPr id="26" name="Text 24">
            <a:extLst>
              <a:ext uri="{FF2B5EF4-FFF2-40B4-BE49-F238E27FC236}">
                <a16:creationId xmlns:a16="http://schemas.microsoft.com/office/drawing/2014/main" id="{57C06463-7A2E-D931-4BEF-CDF3A97476D4}"/>
              </a:ext>
            </a:extLst>
          </p:cNvPr>
          <p:cNvSpPr/>
          <p:nvPr/>
        </p:nvSpPr>
        <p:spPr>
          <a:xfrm>
            <a:off x="137160" y="4901184"/>
            <a:ext cx="6217920" cy="228600"/>
          </a:xfrm>
          <a:prstGeom prst="rect">
            <a:avLst/>
          </a:prstGeom>
          <a:noFill/>
          <a:ln/>
        </p:spPr>
        <p:txBody>
          <a:bodyPr wrap="square" lIns="0" tIns="0" rIns="0" bIns="0" rtlCol="0" anchor="ctr"/>
          <a:lstStyle/>
          <a:p>
            <a:pPr marL="0" indent="0">
              <a:buNone/>
            </a:pPr>
            <a:r>
              <a:rPr lang="en-US" sz="800" dirty="0">
                <a:solidFill>
                  <a:srgbClr val="FFFFFF"/>
                </a:solidFill>
                <a:latin typeface="Calibri" pitchFamily="34" charset="0"/>
                <a:ea typeface="Calibri" pitchFamily="34" charset="-122"/>
                <a:cs typeface="Calibri" pitchFamily="34" charset="-120"/>
              </a:rPr>
              <a:t>AI Aware Career Readiness Workshop – This presentation was created using Claude 4.6 and ChatGPT 5.5  Images were created by ChatGPT.</a:t>
            </a:r>
            <a:endParaRPr lang="en-US" sz="800" dirty="0"/>
          </a:p>
        </p:txBody>
      </p:sp>
      <p:sp>
        <p:nvSpPr>
          <p:cNvPr id="27" name="Text 25">
            <a:extLst>
              <a:ext uri="{FF2B5EF4-FFF2-40B4-BE49-F238E27FC236}">
                <a16:creationId xmlns:a16="http://schemas.microsoft.com/office/drawing/2014/main" id="{DB489E33-A9BA-805D-5E1C-933F4692732B}"/>
              </a:ext>
            </a:extLst>
          </p:cNvPr>
          <p:cNvSpPr/>
          <p:nvPr/>
        </p:nvSpPr>
        <p:spPr>
          <a:xfrm>
            <a:off x="6400800" y="4901184"/>
            <a:ext cx="2606040" cy="228600"/>
          </a:xfrm>
          <a:prstGeom prst="rect">
            <a:avLst/>
          </a:prstGeom>
          <a:noFill/>
          <a:ln/>
        </p:spPr>
        <p:txBody>
          <a:bodyPr wrap="square" lIns="0" tIns="0" rIns="0" bIns="0" rtlCol="0" anchor="ctr"/>
          <a:lstStyle/>
          <a:p>
            <a:pPr marL="0" indent="0" algn="r">
              <a:buNone/>
            </a:pPr>
            <a:r>
              <a:rPr lang="en-US" sz="800" dirty="0">
                <a:solidFill>
                  <a:srgbClr val="FFFFFF"/>
                </a:solidFill>
                <a:latin typeface="Calibri" pitchFamily="34" charset="0"/>
                <a:ea typeface="Calibri" pitchFamily="34" charset="-122"/>
                <a:cs typeface="Calibri" pitchFamily="34" charset="-120"/>
              </a:rPr>
              <a:t>May 12, 2026  |  12:30-1:30 PM PST</a:t>
            </a:r>
            <a:endParaRPr lang="en-US" sz="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411480" y="137160"/>
            <a:ext cx="2103120" cy="274320"/>
          </a:xfrm>
          <a:prstGeom prst="roundRect">
            <a:avLst>
              <a:gd name="adj" fmla="val 16667"/>
            </a:avLst>
          </a:prstGeom>
          <a:solidFill>
            <a:srgbClr val="028853"/>
          </a:solidFill>
          <a:ln/>
        </p:spPr>
        <p:txBody>
          <a:bodyPr/>
          <a:lstStyle/>
          <a:p>
            <a:endParaRPr lang="en-CA"/>
          </a:p>
        </p:txBody>
      </p:sp>
      <p:sp>
        <p:nvSpPr>
          <p:cNvPr id="3" name="Text 1"/>
          <p:cNvSpPr/>
          <p:nvPr/>
        </p:nvSpPr>
        <p:spPr>
          <a:xfrm>
            <a:off x="411480" y="137160"/>
            <a:ext cx="2103120" cy="274320"/>
          </a:xfrm>
          <a:prstGeom prst="rect">
            <a:avLst/>
          </a:prstGeom>
          <a:noFill/>
          <a:ln/>
        </p:spPr>
        <p:txBody>
          <a:bodyPr wrap="square" lIns="0" tIns="0" rIns="0" bIns="0" rtlCol="0" anchor="ctr"/>
          <a:lstStyle/>
          <a:p>
            <a:pPr marL="0" indent="0" algn="ctr">
              <a:buNone/>
            </a:pPr>
            <a:r>
              <a:rPr lang="en-US" sz="850" b="1" kern="0" spc="150" dirty="0">
                <a:solidFill>
                  <a:srgbClr val="FFFFFF"/>
                </a:solidFill>
                <a:latin typeface="Calibri" pitchFamily="34" charset="0"/>
                <a:ea typeface="Calibri" pitchFamily="34" charset="-122"/>
                <a:cs typeface="Calibri" pitchFamily="34" charset="-120"/>
              </a:rPr>
              <a:t>WHY AI MATTERS IN HIRING</a:t>
            </a:r>
            <a:endParaRPr lang="en-US" sz="850" dirty="0"/>
          </a:p>
        </p:txBody>
      </p:sp>
      <p:sp>
        <p:nvSpPr>
          <p:cNvPr id="4" name="Text 2"/>
          <p:cNvSpPr/>
          <p:nvPr/>
        </p:nvSpPr>
        <p:spPr>
          <a:xfrm>
            <a:off x="411480" y="475488"/>
            <a:ext cx="8321040" cy="438912"/>
          </a:xfrm>
          <a:prstGeom prst="rect">
            <a:avLst/>
          </a:prstGeom>
          <a:noFill/>
          <a:ln/>
        </p:spPr>
        <p:txBody>
          <a:bodyPr wrap="square" lIns="0" tIns="0" rIns="0" bIns="0" rtlCol="0" anchor="ctr"/>
          <a:lstStyle/>
          <a:p>
            <a:pPr marL="0" indent="0">
              <a:buNone/>
            </a:pPr>
            <a:r>
              <a:rPr lang="en-US" sz="3000" b="1" dirty="0">
                <a:solidFill>
                  <a:srgbClr val="1E2D26"/>
                </a:solidFill>
                <a:latin typeface="Georgia" pitchFamily="34" charset="0"/>
                <a:ea typeface="Georgia" pitchFamily="34" charset="-122"/>
                <a:cs typeface="Georgia" pitchFamily="34" charset="-120"/>
              </a:rPr>
              <a:t>The New Hiring Reality</a:t>
            </a:r>
            <a:endParaRPr lang="en-US" sz="3000" dirty="0"/>
          </a:p>
        </p:txBody>
      </p:sp>
      <p:sp>
        <p:nvSpPr>
          <p:cNvPr id="5" name="Text 3"/>
          <p:cNvSpPr/>
          <p:nvPr/>
        </p:nvSpPr>
        <p:spPr>
          <a:xfrm>
            <a:off x="411480" y="932688"/>
            <a:ext cx="8321040" cy="320040"/>
          </a:xfrm>
          <a:prstGeom prst="rect">
            <a:avLst/>
          </a:prstGeom>
          <a:noFill/>
          <a:ln/>
        </p:spPr>
        <p:txBody>
          <a:bodyPr wrap="square" lIns="0" tIns="0" rIns="0" bIns="0" rtlCol="0" anchor="ctr"/>
          <a:lstStyle/>
          <a:p>
            <a:pPr marL="0" indent="0">
              <a:buNone/>
            </a:pPr>
            <a:r>
              <a:rPr lang="en-US" sz="1600" i="1" dirty="0">
                <a:solidFill>
                  <a:srgbClr val="4A6B5A"/>
                </a:solidFill>
                <a:latin typeface="Calibri" pitchFamily="34" charset="0"/>
                <a:ea typeface="Calibri" pitchFamily="34" charset="-122"/>
                <a:cs typeface="Calibri" pitchFamily="34" charset="-120"/>
              </a:rPr>
              <a:t>AI is already deciding who gets an interview - before a human ever reads your resume.</a:t>
            </a:r>
            <a:endParaRPr lang="en-US" sz="1600" dirty="0"/>
          </a:p>
        </p:txBody>
      </p:sp>
      <p:sp>
        <p:nvSpPr>
          <p:cNvPr id="6" name="Shape 4"/>
          <p:cNvSpPr/>
          <p:nvPr/>
        </p:nvSpPr>
        <p:spPr>
          <a:xfrm>
            <a:off x="411480" y="1353312"/>
            <a:ext cx="2057400" cy="1389888"/>
          </a:xfrm>
          <a:prstGeom prst="rect">
            <a:avLst/>
          </a:prstGeom>
          <a:solidFill>
            <a:srgbClr val="015C38"/>
          </a:solidFill>
          <a:ln/>
          <a:effectLst>
            <a:outerShdw blurRad="63500" dist="25400" dir="8100000" algn="bl" rotWithShape="0">
              <a:srgbClr val="000000">
                <a:alpha val="10000"/>
              </a:srgbClr>
            </a:outerShdw>
          </a:effectLst>
        </p:spPr>
        <p:txBody>
          <a:bodyPr/>
          <a:lstStyle/>
          <a:p>
            <a:endParaRPr lang="en-CA"/>
          </a:p>
        </p:txBody>
      </p:sp>
      <p:sp>
        <p:nvSpPr>
          <p:cNvPr id="7" name="Text 5"/>
          <p:cNvSpPr/>
          <p:nvPr/>
        </p:nvSpPr>
        <p:spPr>
          <a:xfrm>
            <a:off x="411480" y="1444752"/>
            <a:ext cx="2057400" cy="722742"/>
          </a:xfrm>
          <a:prstGeom prst="rect">
            <a:avLst/>
          </a:prstGeom>
          <a:noFill/>
          <a:ln/>
        </p:spPr>
        <p:txBody>
          <a:bodyPr wrap="square" lIns="0" tIns="0" rIns="0" bIns="0" rtlCol="0" anchor="b"/>
          <a:lstStyle/>
          <a:p>
            <a:pPr marL="0" indent="0" algn="ctr">
              <a:buNone/>
            </a:pPr>
            <a:r>
              <a:rPr lang="en-US" sz="3400" b="1" dirty="0">
                <a:solidFill>
                  <a:srgbClr val="FFFFFF"/>
                </a:solidFill>
                <a:latin typeface="Georgia" pitchFamily="34" charset="0"/>
                <a:ea typeface="Georgia" pitchFamily="34" charset="-122"/>
                <a:cs typeface="Georgia" pitchFamily="34" charset="-120"/>
              </a:rPr>
              <a:t>98%</a:t>
            </a:r>
            <a:endParaRPr lang="en-US" sz="3400" dirty="0"/>
          </a:p>
        </p:txBody>
      </p:sp>
      <p:sp>
        <p:nvSpPr>
          <p:cNvPr id="8" name="Text 6"/>
          <p:cNvSpPr/>
          <p:nvPr/>
        </p:nvSpPr>
        <p:spPr>
          <a:xfrm>
            <a:off x="484632" y="2131649"/>
            <a:ext cx="1911096" cy="583753"/>
          </a:xfrm>
          <a:prstGeom prst="rect">
            <a:avLst/>
          </a:prstGeom>
          <a:noFill/>
          <a:ln/>
        </p:spPr>
        <p:txBody>
          <a:bodyPr wrap="square" lIns="0" tIns="0" rIns="0" bIns="0" rtlCol="0" anchor="t"/>
          <a:lstStyle/>
          <a:p>
            <a:pPr marL="0" indent="0" algn="ctr">
              <a:buNone/>
            </a:pPr>
            <a:r>
              <a:rPr lang="en-US" sz="1400" dirty="0">
                <a:solidFill>
                  <a:srgbClr val="FFFFFF"/>
                </a:solidFill>
                <a:latin typeface="Calibri" pitchFamily="34" charset="0"/>
                <a:ea typeface="Calibri" pitchFamily="34" charset="-122"/>
                <a:cs typeface="Calibri" pitchFamily="34" charset="-120"/>
              </a:rPr>
              <a:t>of Fortune 500 companies</a:t>
            </a:r>
            <a:endParaRPr lang="en-US" sz="1400" dirty="0"/>
          </a:p>
          <a:p>
            <a:pPr marL="0" indent="0" algn="ctr">
              <a:buNone/>
            </a:pPr>
            <a:r>
              <a:rPr lang="en-US" sz="1400" dirty="0">
                <a:solidFill>
                  <a:srgbClr val="FFFFFF"/>
                </a:solidFill>
                <a:latin typeface="Calibri" pitchFamily="34" charset="0"/>
                <a:ea typeface="Calibri" pitchFamily="34" charset="-122"/>
                <a:cs typeface="Calibri" pitchFamily="34" charset="-120"/>
              </a:rPr>
              <a:t>use AI screening (ATS)</a:t>
            </a:r>
            <a:endParaRPr lang="en-US" sz="1400" dirty="0"/>
          </a:p>
        </p:txBody>
      </p:sp>
      <p:sp>
        <p:nvSpPr>
          <p:cNvPr id="9" name="Shape 7"/>
          <p:cNvSpPr/>
          <p:nvPr/>
        </p:nvSpPr>
        <p:spPr>
          <a:xfrm>
            <a:off x="2633472" y="1353312"/>
            <a:ext cx="2057400" cy="1389888"/>
          </a:xfrm>
          <a:prstGeom prst="rect">
            <a:avLst/>
          </a:prstGeom>
          <a:solidFill>
            <a:srgbClr val="028853"/>
          </a:solidFill>
          <a:ln/>
          <a:effectLst>
            <a:outerShdw blurRad="63500" dist="25400" dir="8100000" algn="bl" rotWithShape="0">
              <a:srgbClr val="000000">
                <a:alpha val="10000"/>
              </a:srgbClr>
            </a:outerShdw>
          </a:effectLst>
        </p:spPr>
        <p:txBody>
          <a:bodyPr/>
          <a:lstStyle/>
          <a:p>
            <a:endParaRPr lang="en-CA"/>
          </a:p>
        </p:txBody>
      </p:sp>
      <p:sp>
        <p:nvSpPr>
          <p:cNvPr id="10" name="Text 8"/>
          <p:cNvSpPr/>
          <p:nvPr/>
        </p:nvSpPr>
        <p:spPr>
          <a:xfrm>
            <a:off x="2633472" y="1444752"/>
            <a:ext cx="2057400" cy="722742"/>
          </a:xfrm>
          <a:prstGeom prst="rect">
            <a:avLst/>
          </a:prstGeom>
          <a:noFill/>
          <a:ln/>
        </p:spPr>
        <p:txBody>
          <a:bodyPr wrap="square" lIns="0" tIns="0" rIns="0" bIns="0" rtlCol="0" anchor="b"/>
          <a:lstStyle/>
          <a:p>
            <a:pPr marL="0" indent="0" algn="ctr">
              <a:buNone/>
            </a:pPr>
            <a:r>
              <a:rPr lang="en-US" sz="3400" b="1" dirty="0">
                <a:solidFill>
                  <a:srgbClr val="FFFFFF"/>
                </a:solidFill>
                <a:latin typeface="Georgia" pitchFamily="34" charset="0"/>
                <a:ea typeface="Georgia" pitchFamily="34" charset="-122"/>
                <a:cs typeface="Georgia" pitchFamily="34" charset="-120"/>
              </a:rPr>
              <a:t>75%</a:t>
            </a:r>
            <a:endParaRPr lang="en-US" sz="3400" dirty="0"/>
          </a:p>
        </p:txBody>
      </p:sp>
      <p:sp>
        <p:nvSpPr>
          <p:cNvPr id="11" name="Text 9"/>
          <p:cNvSpPr/>
          <p:nvPr/>
        </p:nvSpPr>
        <p:spPr>
          <a:xfrm>
            <a:off x="2706624" y="2131649"/>
            <a:ext cx="1911096" cy="583753"/>
          </a:xfrm>
          <a:prstGeom prst="rect">
            <a:avLst/>
          </a:prstGeom>
          <a:noFill/>
          <a:ln/>
        </p:spPr>
        <p:txBody>
          <a:bodyPr wrap="square" lIns="0" tIns="0" rIns="0" bIns="0" rtlCol="0" anchor="t"/>
          <a:lstStyle/>
          <a:p>
            <a:pPr marL="0" indent="0" algn="ctr">
              <a:buNone/>
            </a:pPr>
            <a:r>
              <a:rPr lang="en-US" sz="1400" dirty="0">
                <a:solidFill>
                  <a:srgbClr val="FFFFFF"/>
                </a:solidFill>
                <a:latin typeface="Calibri" pitchFamily="34" charset="0"/>
                <a:ea typeface="Calibri" pitchFamily="34" charset="-122"/>
                <a:cs typeface="Calibri" pitchFamily="34" charset="-120"/>
              </a:rPr>
              <a:t>of resumes rejected by</a:t>
            </a:r>
            <a:endParaRPr lang="en-US" sz="1400" dirty="0"/>
          </a:p>
          <a:p>
            <a:pPr marL="0" indent="0" algn="ctr">
              <a:buNone/>
            </a:pPr>
            <a:r>
              <a:rPr lang="en-US" sz="1400" dirty="0">
                <a:solidFill>
                  <a:srgbClr val="FFFFFF"/>
                </a:solidFill>
                <a:latin typeface="Calibri" pitchFamily="34" charset="0"/>
                <a:ea typeface="Calibri" pitchFamily="34" charset="-122"/>
                <a:cs typeface="Calibri" pitchFamily="34" charset="-120"/>
              </a:rPr>
              <a:t>ATS before human review</a:t>
            </a:r>
            <a:endParaRPr lang="en-US" sz="1400" dirty="0"/>
          </a:p>
        </p:txBody>
      </p:sp>
      <p:sp>
        <p:nvSpPr>
          <p:cNvPr id="12" name="Shape 10"/>
          <p:cNvSpPr/>
          <p:nvPr/>
        </p:nvSpPr>
        <p:spPr>
          <a:xfrm>
            <a:off x="4855464" y="1353312"/>
            <a:ext cx="2057400" cy="1389888"/>
          </a:xfrm>
          <a:prstGeom prst="rect">
            <a:avLst/>
          </a:prstGeom>
          <a:solidFill>
            <a:srgbClr val="015C38"/>
          </a:solidFill>
          <a:ln/>
          <a:effectLst>
            <a:outerShdw blurRad="63500" dist="25400" dir="8100000" algn="bl" rotWithShape="0">
              <a:srgbClr val="000000">
                <a:alpha val="10000"/>
              </a:srgbClr>
            </a:outerShdw>
          </a:effectLst>
        </p:spPr>
        <p:txBody>
          <a:bodyPr/>
          <a:lstStyle/>
          <a:p>
            <a:endParaRPr lang="en-CA"/>
          </a:p>
        </p:txBody>
      </p:sp>
      <p:sp>
        <p:nvSpPr>
          <p:cNvPr id="13" name="Text 11"/>
          <p:cNvSpPr/>
          <p:nvPr/>
        </p:nvSpPr>
        <p:spPr>
          <a:xfrm>
            <a:off x="4855464" y="1444752"/>
            <a:ext cx="2057400" cy="722742"/>
          </a:xfrm>
          <a:prstGeom prst="rect">
            <a:avLst/>
          </a:prstGeom>
          <a:noFill/>
          <a:ln/>
        </p:spPr>
        <p:txBody>
          <a:bodyPr wrap="square" lIns="0" tIns="0" rIns="0" bIns="0" rtlCol="0" anchor="b"/>
          <a:lstStyle/>
          <a:p>
            <a:pPr marL="0" indent="0" algn="ctr">
              <a:buNone/>
            </a:pPr>
            <a:r>
              <a:rPr lang="en-US" sz="3400" b="1" dirty="0">
                <a:solidFill>
                  <a:srgbClr val="FFFFFF"/>
                </a:solidFill>
                <a:latin typeface="Georgia" pitchFamily="34" charset="0"/>
                <a:ea typeface="Georgia" pitchFamily="34" charset="-122"/>
                <a:cs typeface="Georgia" pitchFamily="34" charset="-120"/>
              </a:rPr>
              <a:t>250+</a:t>
            </a:r>
            <a:endParaRPr lang="en-US" sz="3400" dirty="0"/>
          </a:p>
        </p:txBody>
      </p:sp>
      <p:sp>
        <p:nvSpPr>
          <p:cNvPr id="14" name="Text 12"/>
          <p:cNvSpPr/>
          <p:nvPr/>
        </p:nvSpPr>
        <p:spPr>
          <a:xfrm>
            <a:off x="4928616" y="2131649"/>
            <a:ext cx="1911096" cy="583753"/>
          </a:xfrm>
          <a:prstGeom prst="rect">
            <a:avLst/>
          </a:prstGeom>
          <a:noFill/>
          <a:ln/>
        </p:spPr>
        <p:txBody>
          <a:bodyPr wrap="square" lIns="0" tIns="0" rIns="0" bIns="0" rtlCol="0" anchor="t"/>
          <a:lstStyle/>
          <a:p>
            <a:pPr marL="0" indent="0" algn="ctr">
              <a:buNone/>
            </a:pPr>
            <a:r>
              <a:rPr lang="en-US" sz="1400" dirty="0">
                <a:solidFill>
                  <a:srgbClr val="FFFFFF"/>
                </a:solidFill>
                <a:latin typeface="Calibri" pitchFamily="34" charset="0"/>
                <a:ea typeface="Calibri" pitchFamily="34" charset="-122"/>
                <a:cs typeface="Calibri" pitchFamily="34" charset="-120"/>
              </a:rPr>
              <a:t>applications received</a:t>
            </a:r>
            <a:endParaRPr lang="en-US" sz="1400" dirty="0"/>
          </a:p>
          <a:p>
            <a:pPr marL="0" indent="0" algn="ctr">
              <a:buNone/>
            </a:pPr>
            <a:r>
              <a:rPr lang="en-US" sz="1400" dirty="0">
                <a:solidFill>
                  <a:srgbClr val="FFFFFF"/>
                </a:solidFill>
                <a:latin typeface="Calibri" pitchFamily="34" charset="0"/>
                <a:ea typeface="Calibri" pitchFamily="34" charset="-122"/>
                <a:cs typeface="Calibri" pitchFamily="34" charset="-120"/>
              </a:rPr>
              <a:t>per corporate job posting</a:t>
            </a:r>
            <a:endParaRPr lang="en-US" sz="1400" dirty="0"/>
          </a:p>
        </p:txBody>
      </p:sp>
      <p:sp>
        <p:nvSpPr>
          <p:cNvPr id="15" name="Shape 13"/>
          <p:cNvSpPr/>
          <p:nvPr/>
        </p:nvSpPr>
        <p:spPr>
          <a:xfrm>
            <a:off x="7077456" y="1353312"/>
            <a:ext cx="1655064" cy="1389888"/>
          </a:xfrm>
          <a:prstGeom prst="rect">
            <a:avLst/>
          </a:prstGeom>
          <a:solidFill>
            <a:srgbClr val="028853"/>
          </a:solidFill>
          <a:ln/>
          <a:effectLst>
            <a:outerShdw blurRad="63500" dist="25400" dir="8100000" algn="bl" rotWithShape="0">
              <a:srgbClr val="000000">
                <a:alpha val="10000"/>
              </a:srgbClr>
            </a:outerShdw>
          </a:effectLst>
        </p:spPr>
        <p:txBody>
          <a:bodyPr/>
          <a:lstStyle/>
          <a:p>
            <a:endParaRPr lang="en-CA"/>
          </a:p>
        </p:txBody>
      </p:sp>
      <p:sp>
        <p:nvSpPr>
          <p:cNvPr id="16" name="Text 14"/>
          <p:cNvSpPr/>
          <p:nvPr/>
        </p:nvSpPr>
        <p:spPr>
          <a:xfrm>
            <a:off x="7077456" y="1444752"/>
            <a:ext cx="1655064" cy="722742"/>
          </a:xfrm>
          <a:prstGeom prst="rect">
            <a:avLst/>
          </a:prstGeom>
          <a:noFill/>
          <a:ln/>
        </p:spPr>
        <p:txBody>
          <a:bodyPr wrap="square" lIns="0" tIns="0" rIns="0" bIns="0" rtlCol="0" anchor="b"/>
          <a:lstStyle/>
          <a:p>
            <a:pPr marL="0" indent="0" algn="ctr">
              <a:buNone/>
            </a:pPr>
            <a:r>
              <a:rPr lang="en-US" sz="3400" b="1" dirty="0">
                <a:solidFill>
                  <a:srgbClr val="FFFFFF"/>
                </a:solidFill>
                <a:latin typeface="Georgia" pitchFamily="34" charset="0"/>
                <a:ea typeface="Georgia" pitchFamily="34" charset="-122"/>
                <a:cs typeface="Georgia" pitchFamily="34" charset="-120"/>
              </a:rPr>
              <a:t>6 sec</a:t>
            </a:r>
            <a:endParaRPr lang="en-US" sz="3400" dirty="0"/>
          </a:p>
        </p:txBody>
      </p:sp>
      <p:sp>
        <p:nvSpPr>
          <p:cNvPr id="17" name="Text 15"/>
          <p:cNvSpPr/>
          <p:nvPr/>
        </p:nvSpPr>
        <p:spPr>
          <a:xfrm>
            <a:off x="7150608" y="2131649"/>
            <a:ext cx="1508760" cy="583753"/>
          </a:xfrm>
          <a:prstGeom prst="rect">
            <a:avLst/>
          </a:prstGeom>
          <a:noFill/>
          <a:ln/>
        </p:spPr>
        <p:txBody>
          <a:bodyPr wrap="square" lIns="0" tIns="0" rIns="0" bIns="0" rtlCol="0" anchor="t"/>
          <a:lstStyle/>
          <a:p>
            <a:pPr marL="0" indent="0" algn="ctr">
              <a:buNone/>
            </a:pPr>
            <a:r>
              <a:rPr lang="en-US" sz="1400" dirty="0">
                <a:solidFill>
                  <a:srgbClr val="FFFFFF"/>
                </a:solidFill>
                <a:latin typeface="Calibri" pitchFamily="34" charset="0"/>
                <a:ea typeface="Calibri" pitchFamily="34" charset="-122"/>
                <a:cs typeface="Calibri" pitchFamily="34" charset="-120"/>
              </a:rPr>
              <a:t>average recruiter scan time</a:t>
            </a:r>
            <a:endParaRPr lang="en-US" sz="1400" dirty="0"/>
          </a:p>
        </p:txBody>
      </p:sp>
      <p:sp>
        <p:nvSpPr>
          <p:cNvPr id="18" name="Shape 16"/>
          <p:cNvSpPr/>
          <p:nvPr/>
        </p:nvSpPr>
        <p:spPr>
          <a:xfrm>
            <a:off x="411480" y="2834640"/>
            <a:ext cx="8321040" cy="1828800"/>
          </a:xfrm>
          <a:prstGeom prst="rect">
            <a:avLst/>
          </a:prstGeom>
          <a:solidFill>
            <a:srgbClr val="E8F5EF"/>
          </a:solidFill>
          <a:ln/>
        </p:spPr>
        <p:txBody>
          <a:bodyPr/>
          <a:lstStyle/>
          <a:p>
            <a:endParaRPr lang="en-CA"/>
          </a:p>
        </p:txBody>
      </p:sp>
      <p:sp>
        <p:nvSpPr>
          <p:cNvPr id="19" name="Shape 17"/>
          <p:cNvSpPr/>
          <p:nvPr/>
        </p:nvSpPr>
        <p:spPr>
          <a:xfrm>
            <a:off x="411480" y="2834640"/>
            <a:ext cx="8321040" cy="329184"/>
          </a:xfrm>
          <a:prstGeom prst="rect">
            <a:avLst/>
          </a:prstGeom>
          <a:solidFill>
            <a:srgbClr val="015C38"/>
          </a:solidFill>
          <a:ln/>
        </p:spPr>
        <p:txBody>
          <a:bodyPr/>
          <a:lstStyle/>
          <a:p>
            <a:endParaRPr lang="en-CA"/>
          </a:p>
        </p:txBody>
      </p:sp>
      <p:sp>
        <p:nvSpPr>
          <p:cNvPr id="20" name="Text 18"/>
          <p:cNvSpPr/>
          <p:nvPr/>
        </p:nvSpPr>
        <p:spPr>
          <a:xfrm>
            <a:off x="594360" y="2834640"/>
            <a:ext cx="7955280" cy="329184"/>
          </a:xfrm>
          <a:prstGeom prst="rect">
            <a:avLst/>
          </a:prstGeom>
          <a:noFill/>
          <a:ln/>
        </p:spPr>
        <p:txBody>
          <a:bodyPr wrap="square" lIns="0" tIns="0" rIns="0" bIns="0" rtlCol="0" anchor="ctr"/>
          <a:lstStyle/>
          <a:p>
            <a:pPr marL="0" indent="0">
              <a:buNone/>
            </a:pPr>
            <a:r>
              <a:rPr lang="en-US" sz="1300" b="1" dirty="0">
                <a:solidFill>
                  <a:srgbClr val="FFFFFF"/>
                </a:solidFill>
                <a:latin typeface="Georgia" pitchFamily="34" charset="0"/>
                <a:ea typeface="Georgia" pitchFamily="34" charset="-122"/>
                <a:cs typeface="Georgia" pitchFamily="34" charset="-120"/>
              </a:rPr>
              <a:t>What This Means for You</a:t>
            </a:r>
            <a:endParaRPr lang="en-US" sz="1300" dirty="0"/>
          </a:p>
        </p:txBody>
      </p:sp>
      <p:sp>
        <p:nvSpPr>
          <p:cNvPr id="21" name="Shape 19"/>
          <p:cNvSpPr/>
          <p:nvPr/>
        </p:nvSpPr>
        <p:spPr>
          <a:xfrm>
            <a:off x="502920" y="3255264"/>
            <a:ext cx="201168" cy="201168"/>
          </a:xfrm>
          <a:prstGeom prst="rect">
            <a:avLst/>
          </a:prstGeom>
          <a:solidFill>
            <a:srgbClr val="028853"/>
          </a:solidFill>
          <a:ln/>
        </p:spPr>
        <p:txBody>
          <a:bodyPr/>
          <a:lstStyle/>
          <a:p>
            <a:endParaRPr lang="en-CA"/>
          </a:p>
        </p:txBody>
      </p:sp>
      <p:sp>
        <p:nvSpPr>
          <p:cNvPr id="22" name="Text 20"/>
          <p:cNvSpPr/>
          <p:nvPr/>
        </p:nvSpPr>
        <p:spPr>
          <a:xfrm>
            <a:off x="804672" y="3236976"/>
            <a:ext cx="7772400" cy="301752"/>
          </a:xfrm>
          <a:prstGeom prst="rect">
            <a:avLst/>
          </a:prstGeom>
          <a:noFill/>
          <a:ln/>
        </p:spPr>
        <p:txBody>
          <a:bodyPr wrap="square" lIns="0" tIns="0" rIns="0" bIns="0" rtlCol="0" anchor="ctr"/>
          <a:lstStyle/>
          <a:p>
            <a:pPr marL="0" indent="0">
              <a:buNone/>
            </a:pPr>
            <a:r>
              <a:rPr lang="en-US" sz="1600" dirty="0">
                <a:solidFill>
                  <a:srgbClr val="1E2D26"/>
                </a:solidFill>
                <a:latin typeface="Calibri" pitchFamily="34" charset="0"/>
                <a:ea typeface="Calibri" pitchFamily="34" charset="-122"/>
                <a:cs typeface="Calibri" pitchFamily="34" charset="-120"/>
              </a:rPr>
              <a:t>Resume must be keyword-optimized to pass the ATS gate – less than 1/3 make it</a:t>
            </a:r>
            <a:endParaRPr lang="en-US" sz="1600" dirty="0"/>
          </a:p>
        </p:txBody>
      </p:sp>
      <p:sp>
        <p:nvSpPr>
          <p:cNvPr id="23" name="Shape 21"/>
          <p:cNvSpPr/>
          <p:nvPr/>
        </p:nvSpPr>
        <p:spPr>
          <a:xfrm>
            <a:off x="502920" y="3584448"/>
            <a:ext cx="201168" cy="201168"/>
          </a:xfrm>
          <a:prstGeom prst="rect">
            <a:avLst/>
          </a:prstGeom>
          <a:solidFill>
            <a:srgbClr val="028853"/>
          </a:solidFill>
          <a:ln/>
        </p:spPr>
        <p:txBody>
          <a:bodyPr/>
          <a:lstStyle/>
          <a:p>
            <a:endParaRPr lang="en-CA"/>
          </a:p>
        </p:txBody>
      </p:sp>
      <p:sp>
        <p:nvSpPr>
          <p:cNvPr id="24" name="Text 22"/>
          <p:cNvSpPr/>
          <p:nvPr/>
        </p:nvSpPr>
        <p:spPr>
          <a:xfrm>
            <a:off x="804672" y="3566160"/>
            <a:ext cx="7772400" cy="301752"/>
          </a:xfrm>
          <a:prstGeom prst="rect">
            <a:avLst/>
          </a:prstGeom>
          <a:noFill/>
          <a:ln/>
        </p:spPr>
        <p:txBody>
          <a:bodyPr wrap="square" lIns="0" tIns="0" rIns="0" bIns="0" rtlCol="0" anchor="ctr"/>
          <a:lstStyle/>
          <a:p>
            <a:pPr marL="0" indent="0">
              <a:buNone/>
            </a:pPr>
            <a:r>
              <a:rPr lang="en-US" sz="1600" dirty="0">
                <a:solidFill>
                  <a:srgbClr val="1E2D26"/>
                </a:solidFill>
                <a:latin typeface="Calibri" pitchFamily="34" charset="0"/>
                <a:ea typeface="Calibri" pitchFamily="34" charset="-122"/>
                <a:cs typeface="Calibri" pitchFamily="34" charset="-120"/>
              </a:rPr>
              <a:t>AI tools  help you tailor your applications effectively - if you know how to prompt them</a:t>
            </a:r>
            <a:endParaRPr lang="en-US" sz="1600" dirty="0"/>
          </a:p>
        </p:txBody>
      </p:sp>
      <p:sp>
        <p:nvSpPr>
          <p:cNvPr id="25" name="Shape 23"/>
          <p:cNvSpPr/>
          <p:nvPr/>
        </p:nvSpPr>
        <p:spPr>
          <a:xfrm>
            <a:off x="502920" y="3913632"/>
            <a:ext cx="201168" cy="201168"/>
          </a:xfrm>
          <a:prstGeom prst="rect">
            <a:avLst/>
          </a:prstGeom>
          <a:solidFill>
            <a:srgbClr val="028853"/>
          </a:solidFill>
          <a:ln/>
        </p:spPr>
        <p:txBody>
          <a:bodyPr/>
          <a:lstStyle/>
          <a:p>
            <a:endParaRPr lang="en-CA"/>
          </a:p>
        </p:txBody>
      </p:sp>
      <p:sp>
        <p:nvSpPr>
          <p:cNvPr id="26" name="Text 24"/>
          <p:cNvSpPr/>
          <p:nvPr/>
        </p:nvSpPr>
        <p:spPr>
          <a:xfrm>
            <a:off x="781812" y="3883914"/>
            <a:ext cx="7772400" cy="301752"/>
          </a:xfrm>
          <a:prstGeom prst="rect">
            <a:avLst/>
          </a:prstGeom>
          <a:noFill/>
          <a:ln/>
        </p:spPr>
        <p:txBody>
          <a:bodyPr wrap="square" lIns="0" tIns="0" rIns="0" bIns="0" rtlCol="0" anchor="ctr"/>
          <a:lstStyle/>
          <a:p>
            <a:pPr marL="0" indent="0">
              <a:buNone/>
            </a:pPr>
            <a:r>
              <a:rPr lang="en-US" sz="1600" dirty="0">
                <a:solidFill>
                  <a:srgbClr val="1E2D26"/>
                </a:solidFill>
                <a:latin typeface="Calibri" pitchFamily="34" charset="0"/>
                <a:ea typeface="Calibri" pitchFamily="34" charset="-122"/>
                <a:cs typeface="Calibri" pitchFamily="34" charset="-120"/>
              </a:rPr>
              <a:t>Understanding how AI gives you a competitive edge most applicants do not have yet</a:t>
            </a:r>
            <a:endParaRPr lang="en-US" sz="1600" dirty="0"/>
          </a:p>
        </p:txBody>
      </p:sp>
      <p:sp>
        <p:nvSpPr>
          <p:cNvPr id="27" name="Shape 25"/>
          <p:cNvSpPr/>
          <p:nvPr/>
        </p:nvSpPr>
        <p:spPr>
          <a:xfrm>
            <a:off x="502920" y="4242816"/>
            <a:ext cx="201168" cy="201168"/>
          </a:xfrm>
          <a:prstGeom prst="rect">
            <a:avLst/>
          </a:prstGeom>
          <a:solidFill>
            <a:srgbClr val="028853"/>
          </a:solidFill>
          <a:ln/>
        </p:spPr>
        <p:txBody>
          <a:bodyPr/>
          <a:lstStyle/>
          <a:p>
            <a:endParaRPr lang="en-CA"/>
          </a:p>
        </p:txBody>
      </p:sp>
      <p:sp>
        <p:nvSpPr>
          <p:cNvPr id="28" name="Text 26"/>
          <p:cNvSpPr/>
          <p:nvPr/>
        </p:nvSpPr>
        <p:spPr>
          <a:xfrm>
            <a:off x="804672" y="4224528"/>
            <a:ext cx="7772400" cy="301752"/>
          </a:xfrm>
          <a:prstGeom prst="rect">
            <a:avLst/>
          </a:prstGeom>
          <a:noFill/>
          <a:ln/>
        </p:spPr>
        <p:txBody>
          <a:bodyPr wrap="square" lIns="0" tIns="0" rIns="0" bIns="0" rtlCol="0" anchor="ctr"/>
          <a:lstStyle/>
          <a:p>
            <a:pPr marL="0" indent="0">
              <a:buNone/>
            </a:pPr>
            <a:r>
              <a:rPr lang="en-US" sz="1600" dirty="0">
                <a:solidFill>
                  <a:srgbClr val="1E2D26"/>
                </a:solidFill>
                <a:latin typeface="Calibri" pitchFamily="34" charset="0"/>
                <a:ea typeface="Calibri" pitchFamily="34" charset="-122"/>
                <a:cs typeface="Calibri" pitchFamily="34" charset="-120"/>
              </a:rPr>
              <a:t>A strong, authentic personal profile is your secret weapon at every stage of the job search</a:t>
            </a:r>
            <a:endParaRPr lang="en-US" sz="1600" dirty="0"/>
          </a:p>
        </p:txBody>
      </p:sp>
      <p:sp>
        <p:nvSpPr>
          <p:cNvPr id="32" name="Shape 23">
            <a:extLst>
              <a:ext uri="{FF2B5EF4-FFF2-40B4-BE49-F238E27FC236}">
                <a16:creationId xmlns:a16="http://schemas.microsoft.com/office/drawing/2014/main" id="{C9D61D06-181E-8C3D-0598-6281A8D92BE8}"/>
              </a:ext>
            </a:extLst>
          </p:cNvPr>
          <p:cNvSpPr/>
          <p:nvPr/>
        </p:nvSpPr>
        <p:spPr>
          <a:xfrm>
            <a:off x="0" y="4892040"/>
            <a:ext cx="9144000" cy="251460"/>
          </a:xfrm>
          <a:prstGeom prst="rect">
            <a:avLst/>
          </a:prstGeom>
          <a:solidFill>
            <a:srgbClr val="028853"/>
          </a:solidFill>
          <a:ln/>
        </p:spPr>
        <p:txBody>
          <a:bodyPr/>
          <a:lstStyle/>
          <a:p>
            <a:endParaRPr lang="en-CA"/>
          </a:p>
        </p:txBody>
      </p:sp>
      <p:sp>
        <p:nvSpPr>
          <p:cNvPr id="33" name="Text 24">
            <a:extLst>
              <a:ext uri="{FF2B5EF4-FFF2-40B4-BE49-F238E27FC236}">
                <a16:creationId xmlns:a16="http://schemas.microsoft.com/office/drawing/2014/main" id="{65CB571A-DFE1-5F85-F262-8A3AF97D7DF3}"/>
              </a:ext>
            </a:extLst>
          </p:cNvPr>
          <p:cNvSpPr/>
          <p:nvPr/>
        </p:nvSpPr>
        <p:spPr>
          <a:xfrm>
            <a:off x="137160" y="4901184"/>
            <a:ext cx="6217920" cy="228600"/>
          </a:xfrm>
          <a:prstGeom prst="rect">
            <a:avLst/>
          </a:prstGeom>
          <a:noFill/>
          <a:ln/>
        </p:spPr>
        <p:txBody>
          <a:bodyPr wrap="square" lIns="0" tIns="0" rIns="0" bIns="0" rtlCol="0" anchor="ctr"/>
          <a:lstStyle/>
          <a:p>
            <a:pPr marL="0" indent="0">
              <a:buNone/>
            </a:pPr>
            <a:r>
              <a:rPr lang="en-US" sz="800" dirty="0">
                <a:solidFill>
                  <a:srgbClr val="FFFFFF"/>
                </a:solidFill>
                <a:latin typeface="Calibri" pitchFamily="34" charset="0"/>
                <a:ea typeface="Calibri" pitchFamily="34" charset="-122"/>
                <a:cs typeface="Calibri" pitchFamily="34" charset="-120"/>
              </a:rPr>
              <a:t>AI Aware Career Readiness Workshop – This presentation was created using Claude 4.6 and ChatGPT 5.5  Images were created by ChatGPT.</a:t>
            </a:r>
            <a:endParaRPr lang="en-US" sz="800" dirty="0"/>
          </a:p>
        </p:txBody>
      </p:sp>
      <p:sp>
        <p:nvSpPr>
          <p:cNvPr id="34" name="Text 25">
            <a:extLst>
              <a:ext uri="{FF2B5EF4-FFF2-40B4-BE49-F238E27FC236}">
                <a16:creationId xmlns:a16="http://schemas.microsoft.com/office/drawing/2014/main" id="{7DF73090-9419-FC91-E716-EC3F4090D7F1}"/>
              </a:ext>
            </a:extLst>
          </p:cNvPr>
          <p:cNvSpPr/>
          <p:nvPr/>
        </p:nvSpPr>
        <p:spPr>
          <a:xfrm>
            <a:off x="6400800" y="4901184"/>
            <a:ext cx="2606040" cy="228600"/>
          </a:xfrm>
          <a:prstGeom prst="rect">
            <a:avLst/>
          </a:prstGeom>
          <a:noFill/>
          <a:ln/>
        </p:spPr>
        <p:txBody>
          <a:bodyPr wrap="square" lIns="0" tIns="0" rIns="0" bIns="0" rtlCol="0" anchor="ctr"/>
          <a:lstStyle/>
          <a:p>
            <a:pPr marL="0" indent="0" algn="r">
              <a:buNone/>
            </a:pPr>
            <a:r>
              <a:rPr lang="en-US" sz="800" dirty="0">
                <a:solidFill>
                  <a:srgbClr val="FFFFFF"/>
                </a:solidFill>
                <a:latin typeface="Calibri" pitchFamily="34" charset="0"/>
                <a:ea typeface="Calibri" pitchFamily="34" charset="-122"/>
                <a:cs typeface="Calibri" pitchFamily="34" charset="-120"/>
              </a:rPr>
              <a:t>May 12, 2026  |  12:30-1:30 PM PST</a:t>
            </a:r>
            <a:endParaRPr 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15C38"/>
        </a:solidFill>
        <a:effectLst/>
      </p:bgPr>
    </p:bg>
    <p:spTree>
      <p:nvGrpSpPr>
        <p:cNvPr id="1" name=""/>
        <p:cNvGrpSpPr/>
        <p:nvPr/>
      </p:nvGrpSpPr>
      <p:grpSpPr>
        <a:xfrm>
          <a:off x="0" y="0"/>
          <a:ext cx="0" cy="0"/>
          <a:chOff x="0" y="0"/>
          <a:chExt cx="0" cy="0"/>
        </a:xfrm>
      </p:grpSpPr>
      <p:sp>
        <p:nvSpPr>
          <p:cNvPr id="2" name="Shape 0"/>
          <p:cNvSpPr/>
          <p:nvPr/>
        </p:nvSpPr>
        <p:spPr>
          <a:xfrm>
            <a:off x="411480" y="137160"/>
            <a:ext cx="2103120" cy="274320"/>
          </a:xfrm>
          <a:prstGeom prst="roundRect">
            <a:avLst>
              <a:gd name="adj" fmla="val 16667"/>
            </a:avLst>
          </a:prstGeom>
          <a:solidFill>
            <a:srgbClr val="028853"/>
          </a:solidFill>
          <a:ln/>
        </p:spPr>
        <p:txBody>
          <a:bodyPr/>
          <a:lstStyle/>
          <a:p>
            <a:endParaRPr lang="en-CA"/>
          </a:p>
        </p:txBody>
      </p:sp>
      <p:sp>
        <p:nvSpPr>
          <p:cNvPr id="3" name="Text 1"/>
          <p:cNvSpPr/>
          <p:nvPr/>
        </p:nvSpPr>
        <p:spPr>
          <a:xfrm>
            <a:off x="411480" y="137160"/>
            <a:ext cx="2103120" cy="274320"/>
          </a:xfrm>
          <a:prstGeom prst="rect">
            <a:avLst/>
          </a:prstGeom>
          <a:noFill/>
          <a:ln/>
        </p:spPr>
        <p:txBody>
          <a:bodyPr wrap="square" lIns="0" tIns="0" rIns="0" bIns="0" rtlCol="0" anchor="ctr"/>
          <a:lstStyle/>
          <a:p>
            <a:pPr marL="0" indent="0" algn="ctr">
              <a:buNone/>
            </a:pPr>
            <a:r>
              <a:rPr lang="en-US" sz="850" b="1" kern="0" spc="150" dirty="0">
                <a:solidFill>
                  <a:srgbClr val="FFFFFF"/>
                </a:solidFill>
                <a:latin typeface="Calibri" pitchFamily="34" charset="0"/>
                <a:ea typeface="Calibri" pitchFamily="34" charset="-122"/>
                <a:cs typeface="Calibri" pitchFamily="34" charset="-120"/>
              </a:rPr>
              <a:t>ATS EXPLAINED</a:t>
            </a:r>
            <a:endParaRPr lang="en-US" sz="850" dirty="0"/>
          </a:p>
        </p:txBody>
      </p:sp>
      <p:sp>
        <p:nvSpPr>
          <p:cNvPr id="4" name="Text 2"/>
          <p:cNvSpPr/>
          <p:nvPr/>
        </p:nvSpPr>
        <p:spPr>
          <a:xfrm>
            <a:off x="411480" y="475488"/>
            <a:ext cx="8321040" cy="502920"/>
          </a:xfrm>
          <a:prstGeom prst="rect">
            <a:avLst/>
          </a:prstGeom>
          <a:noFill/>
          <a:ln/>
        </p:spPr>
        <p:txBody>
          <a:bodyPr wrap="square" lIns="0" tIns="0" rIns="0" bIns="0" rtlCol="0" anchor="ctr"/>
          <a:lstStyle/>
          <a:p>
            <a:pPr marL="0" indent="0">
              <a:buNone/>
            </a:pPr>
            <a:r>
              <a:rPr lang="en-US" sz="2600" b="1" dirty="0">
                <a:solidFill>
                  <a:srgbClr val="FFFFFF"/>
                </a:solidFill>
                <a:latin typeface="Georgia" pitchFamily="34" charset="0"/>
                <a:ea typeface="Georgia" pitchFamily="34" charset="-122"/>
                <a:cs typeface="Georgia" pitchFamily="34" charset="-120"/>
              </a:rPr>
              <a:t>AI Screens Resumes Before a Human Sees Them</a:t>
            </a:r>
            <a:endParaRPr lang="en-US" sz="2600" dirty="0"/>
          </a:p>
        </p:txBody>
      </p:sp>
      <p:sp>
        <p:nvSpPr>
          <p:cNvPr id="5" name="Shape 3"/>
          <p:cNvSpPr/>
          <p:nvPr/>
        </p:nvSpPr>
        <p:spPr>
          <a:xfrm>
            <a:off x="347472" y="1115568"/>
            <a:ext cx="1572768" cy="3520440"/>
          </a:xfrm>
          <a:prstGeom prst="rect">
            <a:avLst/>
          </a:prstGeom>
          <a:solidFill>
            <a:srgbClr val="162E22"/>
          </a:solidFill>
          <a:ln/>
          <a:effectLst>
            <a:outerShdw blurRad="63500" dist="25400" dir="8100000" algn="bl" rotWithShape="0">
              <a:srgbClr val="000000">
                <a:alpha val="10000"/>
              </a:srgbClr>
            </a:outerShdw>
          </a:effectLst>
        </p:spPr>
        <p:txBody>
          <a:bodyPr/>
          <a:lstStyle/>
          <a:p>
            <a:endParaRPr lang="en-CA"/>
          </a:p>
        </p:txBody>
      </p:sp>
      <p:sp>
        <p:nvSpPr>
          <p:cNvPr id="6" name="Shape 4"/>
          <p:cNvSpPr/>
          <p:nvPr/>
        </p:nvSpPr>
        <p:spPr>
          <a:xfrm>
            <a:off x="347472" y="1115568"/>
            <a:ext cx="1572768" cy="54864"/>
          </a:xfrm>
          <a:prstGeom prst="rect">
            <a:avLst/>
          </a:prstGeom>
          <a:solidFill>
            <a:srgbClr val="F5C842"/>
          </a:solidFill>
          <a:ln/>
        </p:spPr>
        <p:txBody>
          <a:bodyPr/>
          <a:lstStyle/>
          <a:p>
            <a:endParaRPr lang="en-CA"/>
          </a:p>
        </p:txBody>
      </p:sp>
      <p:sp>
        <p:nvSpPr>
          <p:cNvPr id="7" name="Shape 5"/>
          <p:cNvSpPr/>
          <p:nvPr/>
        </p:nvSpPr>
        <p:spPr>
          <a:xfrm>
            <a:off x="905256" y="1234440"/>
            <a:ext cx="457200" cy="457200"/>
          </a:xfrm>
          <a:prstGeom prst="line">
            <a:avLst/>
          </a:prstGeom>
          <a:solidFill>
            <a:srgbClr val="F5C842"/>
          </a:solidFill>
          <a:ln/>
        </p:spPr>
        <p:txBody>
          <a:bodyPr/>
          <a:lstStyle/>
          <a:p>
            <a:endParaRPr lang="en-CA"/>
          </a:p>
        </p:txBody>
      </p:sp>
      <p:sp>
        <p:nvSpPr>
          <p:cNvPr id="8" name="Text 6"/>
          <p:cNvSpPr/>
          <p:nvPr/>
        </p:nvSpPr>
        <p:spPr>
          <a:xfrm>
            <a:off x="905256" y="1234440"/>
            <a:ext cx="457200" cy="457200"/>
          </a:xfrm>
          <a:prstGeom prst="rect">
            <a:avLst/>
          </a:prstGeom>
          <a:noFill/>
          <a:ln/>
        </p:spPr>
        <p:txBody>
          <a:bodyPr wrap="square" lIns="0" tIns="0" rIns="0" bIns="0" rtlCol="0" anchor="ctr"/>
          <a:lstStyle/>
          <a:p>
            <a:pPr marL="0" indent="0" algn="ctr">
              <a:buNone/>
            </a:pPr>
            <a:r>
              <a:rPr lang="en-US" sz="1400" b="1" dirty="0">
                <a:solidFill>
                  <a:srgbClr val="015C38"/>
                </a:solidFill>
                <a:latin typeface="Georgia" pitchFamily="34" charset="0"/>
                <a:ea typeface="Georgia" pitchFamily="34" charset="-122"/>
                <a:cs typeface="Georgia" pitchFamily="34" charset="-120"/>
              </a:rPr>
              <a:t>1</a:t>
            </a:r>
            <a:endParaRPr lang="en-US" sz="1400" dirty="0"/>
          </a:p>
        </p:txBody>
      </p:sp>
      <p:sp>
        <p:nvSpPr>
          <p:cNvPr id="9" name="Text 7"/>
          <p:cNvSpPr/>
          <p:nvPr/>
        </p:nvSpPr>
        <p:spPr>
          <a:xfrm>
            <a:off x="438912" y="1755648"/>
            <a:ext cx="1389888" cy="384048"/>
          </a:xfrm>
          <a:prstGeom prst="rect">
            <a:avLst/>
          </a:prstGeom>
          <a:noFill/>
          <a:ln/>
        </p:spPr>
        <p:txBody>
          <a:bodyPr wrap="square" lIns="0" tIns="0" rIns="0" bIns="0" rtlCol="0" anchor="ctr"/>
          <a:lstStyle/>
          <a:p>
            <a:pPr marL="0" indent="0" algn="ctr">
              <a:buNone/>
            </a:pPr>
            <a:r>
              <a:rPr lang="en-US" sz="1200" b="1" dirty="0">
                <a:solidFill>
                  <a:srgbClr val="FFFFFF"/>
                </a:solidFill>
                <a:latin typeface="Georgia" pitchFamily="34" charset="0"/>
                <a:ea typeface="Georgia" pitchFamily="34" charset="-122"/>
                <a:cs typeface="Georgia" pitchFamily="34" charset="-120"/>
              </a:rPr>
              <a:t>Job Posted</a:t>
            </a:r>
            <a:endParaRPr lang="en-US" sz="1200" dirty="0"/>
          </a:p>
        </p:txBody>
      </p:sp>
      <p:sp>
        <p:nvSpPr>
          <p:cNvPr id="10" name="Shape 8"/>
          <p:cNvSpPr/>
          <p:nvPr/>
        </p:nvSpPr>
        <p:spPr>
          <a:xfrm>
            <a:off x="438912" y="2157984"/>
            <a:ext cx="1389888" cy="22860"/>
          </a:xfrm>
          <a:prstGeom prst="rect">
            <a:avLst/>
          </a:prstGeom>
          <a:solidFill>
            <a:srgbClr val="028853"/>
          </a:solidFill>
          <a:ln/>
        </p:spPr>
        <p:txBody>
          <a:bodyPr/>
          <a:lstStyle/>
          <a:p>
            <a:endParaRPr lang="en-CA"/>
          </a:p>
        </p:txBody>
      </p:sp>
      <p:sp>
        <p:nvSpPr>
          <p:cNvPr id="11" name="Text 9"/>
          <p:cNvSpPr/>
          <p:nvPr/>
        </p:nvSpPr>
        <p:spPr>
          <a:xfrm>
            <a:off x="438912" y="2212848"/>
            <a:ext cx="1389888" cy="2286000"/>
          </a:xfrm>
          <a:prstGeom prst="rect">
            <a:avLst/>
          </a:prstGeom>
          <a:noFill/>
          <a:ln/>
        </p:spPr>
        <p:txBody>
          <a:bodyPr wrap="square" lIns="0" tIns="0" rIns="0" bIns="0" rtlCol="0" anchor="t"/>
          <a:lstStyle/>
          <a:p>
            <a:pPr marL="0" indent="0" algn="ctr">
              <a:buNone/>
            </a:pPr>
            <a:r>
              <a:rPr lang="en-US" sz="1600" dirty="0">
                <a:solidFill>
                  <a:srgbClr val="E8F5EF"/>
                </a:solidFill>
                <a:latin typeface="Calibri" pitchFamily="34" charset="0"/>
                <a:ea typeface="Calibri" pitchFamily="34" charset="-122"/>
                <a:cs typeface="Calibri" pitchFamily="34" charset="-120"/>
              </a:rPr>
              <a:t>Employer uploads job description. AI extracts required keywords, skills, and qualifications automatically.</a:t>
            </a:r>
            <a:endParaRPr lang="en-US" sz="1600" dirty="0"/>
          </a:p>
        </p:txBody>
      </p:sp>
      <p:sp>
        <p:nvSpPr>
          <p:cNvPr id="12" name="Shape 10"/>
          <p:cNvSpPr/>
          <p:nvPr/>
        </p:nvSpPr>
        <p:spPr>
          <a:xfrm>
            <a:off x="1956816" y="2834640"/>
            <a:ext cx="73152" cy="201168"/>
          </a:xfrm>
          <a:prstGeom prst="rect">
            <a:avLst/>
          </a:prstGeom>
          <a:solidFill>
            <a:srgbClr val="F5C842"/>
          </a:solidFill>
          <a:ln/>
        </p:spPr>
        <p:txBody>
          <a:bodyPr/>
          <a:lstStyle/>
          <a:p>
            <a:endParaRPr lang="en-CA"/>
          </a:p>
        </p:txBody>
      </p:sp>
      <p:sp>
        <p:nvSpPr>
          <p:cNvPr id="13" name="Shape 11"/>
          <p:cNvSpPr/>
          <p:nvPr/>
        </p:nvSpPr>
        <p:spPr>
          <a:xfrm>
            <a:off x="2066544" y="1115568"/>
            <a:ext cx="1572768" cy="3520440"/>
          </a:xfrm>
          <a:prstGeom prst="rect">
            <a:avLst/>
          </a:prstGeom>
          <a:solidFill>
            <a:srgbClr val="162E22"/>
          </a:solidFill>
          <a:ln/>
          <a:effectLst>
            <a:outerShdw blurRad="63500" dist="25400" dir="8100000" algn="bl" rotWithShape="0">
              <a:srgbClr val="000000">
                <a:alpha val="10000"/>
              </a:srgbClr>
            </a:outerShdw>
          </a:effectLst>
        </p:spPr>
        <p:txBody>
          <a:bodyPr/>
          <a:lstStyle/>
          <a:p>
            <a:endParaRPr lang="en-CA"/>
          </a:p>
        </p:txBody>
      </p:sp>
      <p:sp>
        <p:nvSpPr>
          <p:cNvPr id="14" name="Shape 12"/>
          <p:cNvSpPr/>
          <p:nvPr/>
        </p:nvSpPr>
        <p:spPr>
          <a:xfrm>
            <a:off x="2066544" y="1115568"/>
            <a:ext cx="1572768" cy="54864"/>
          </a:xfrm>
          <a:prstGeom prst="rect">
            <a:avLst/>
          </a:prstGeom>
          <a:solidFill>
            <a:srgbClr val="F5C842"/>
          </a:solidFill>
          <a:ln/>
        </p:spPr>
        <p:txBody>
          <a:bodyPr/>
          <a:lstStyle/>
          <a:p>
            <a:endParaRPr lang="en-CA"/>
          </a:p>
        </p:txBody>
      </p:sp>
      <p:sp>
        <p:nvSpPr>
          <p:cNvPr id="15" name="Shape 13"/>
          <p:cNvSpPr/>
          <p:nvPr/>
        </p:nvSpPr>
        <p:spPr>
          <a:xfrm>
            <a:off x="2624328" y="1234440"/>
            <a:ext cx="457200" cy="457200"/>
          </a:xfrm>
          <a:prstGeom prst="line">
            <a:avLst/>
          </a:prstGeom>
          <a:solidFill>
            <a:srgbClr val="F5C842"/>
          </a:solidFill>
          <a:ln/>
        </p:spPr>
        <p:txBody>
          <a:bodyPr/>
          <a:lstStyle/>
          <a:p>
            <a:endParaRPr lang="en-CA"/>
          </a:p>
        </p:txBody>
      </p:sp>
      <p:sp>
        <p:nvSpPr>
          <p:cNvPr id="16" name="Text 14"/>
          <p:cNvSpPr/>
          <p:nvPr/>
        </p:nvSpPr>
        <p:spPr>
          <a:xfrm>
            <a:off x="2624328" y="1234440"/>
            <a:ext cx="457200" cy="457200"/>
          </a:xfrm>
          <a:prstGeom prst="rect">
            <a:avLst/>
          </a:prstGeom>
          <a:noFill/>
          <a:ln/>
        </p:spPr>
        <p:txBody>
          <a:bodyPr wrap="square" lIns="0" tIns="0" rIns="0" bIns="0" rtlCol="0" anchor="ctr"/>
          <a:lstStyle/>
          <a:p>
            <a:pPr marL="0" indent="0" algn="ctr">
              <a:buNone/>
            </a:pPr>
            <a:r>
              <a:rPr lang="en-US" sz="1400" b="1" dirty="0">
                <a:solidFill>
                  <a:srgbClr val="015C38"/>
                </a:solidFill>
                <a:latin typeface="Georgia" pitchFamily="34" charset="0"/>
                <a:ea typeface="Georgia" pitchFamily="34" charset="-122"/>
                <a:cs typeface="Georgia" pitchFamily="34" charset="-120"/>
              </a:rPr>
              <a:t>2</a:t>
            </a:r>
            <a:endParaRPr lang="en-US" sz="1400" dirty="0"/>
          </a:p>
        </p:txBody>
      </p:sp>
      <p:sp>
        <p:nvSpPr>
          <p:cNvPr id="17" name="Text 15"/>
          <p:cNvSpPr/>
          <p:nvPr/>
        </p:nvSpPr>
        <p:spPr>
          <a:xfrm>
            <a:off x="2157984" y="1755648"/>
            <a:ext cx="1389888" cy="384048"/>
          </a:xfrm>
          <a:prstGeom prst="rect">
            <a:avLst/>
          </a:prstGeom>
          <a:noFill/>
          <a:ln/>
        </p:spPr>
        <p:txBody>
          <a:bodyPr wrap="square" lIns="0" tIns="0" rIns="0" bIns="0" rtlCol="0" anchor="ctr"/>
          <a:lstStyle/>
          <a:p>
            <a:pPr marL="0" indent="0" algn="ctr">
              <a:buNone/>
            </a:pPr>
            <a:r>
              <a:rPr lang="en-US" sz="1200" b="1" dirty="0">
                <a:solidFill>
                  <a:srgbClr val="FFFFFF"/>
                </a:solidFill>
                <a:latin typeface="Georgia" pitchFamily="34" charset="0"/>
                <a:ea typeface="Georgia" pitchFamily="34" charset="-122"/>
                <a:cs typeface="Georgia" pitchFamily="34" charset="-120"/>
              </a:rPr>
              <a:t>You Apply</a:t>
            </a:r>
            <a:endParaRPr lang="en-US" sz="1200" dirty="0"/>
          </a:p>
        </p:txBody>
      </p:sp>
      <p:sp>
        <p:nvSpPr>
          <p:cNvPr id="18" name="Shape 16"/>
          <p:cNvSpPr/>
          <p:nvPr/>
        </p:nvSpPr>
        <p:spPr>
          <a:xfrm>
            <a:off x="2157984" y="2157984"/>
            <a:ext cx="1389888" cy="22860"/>
          </a:xfrm>
          <a:prstGeom prst="rect">
            <a:avLst/>
          </a:prstGeom>
          <a:solidFill>
            <a:srgbClr val="028853"/>
          </a:solidFill>
          <a:ln/>
        </p:spPr>
        <p:txBody>
          <a:bodyPr/>
          <a:lstStyle/>
          <a:p>
            <a:endParaRPr lang="en-CA"/>
          </a:p>
        </p:txBody>
      </p:sp>
      <p:sp>
        <p:nvSpPr>
          <p:cNvPr id="19" name="Text 17"/>
          <p:cNvSpPr/>
          <p:nvPr/>
        </p:nvSpPr>
        <p:spPr>
          <a:xfrm>
            <a:off x="2157984" y="2212848"/>
            <a:ext cx="1389888" cy="2286000"/>
          </a:xfrm>
          <a:prstGeom prst="rect">
            <a:avLst/>
          </a:prstGeom>
          <a:noFill/>
          <a:ln/>
        </p:spPr>
        <p:txBody>
          <a:bodyPr wrap="square" lIns="0" tIns="0" rIns="0" bIns="0" rtlCol="0" anchor="t"/>
          <a:lstStyle/>
          <a:p>
            <a:pPr marL="0" indent="0" algn="ctr">
              <a:buNone/>
            </a:pPr>
            <a:r>
              <a:rPr lang="en-US" sz="1600" dirty="0">
                <a:solidFill>
                  <a:srgbClr val="E8F5EF"/>
                </a:solidFill>
                <a:latin typeface="Calibri" pitchFamily="34" charset="0"/>
                <a:ea typeface="Calibri" pitchFamily="34" charset="-122"/>
                <a:cs typeface="Calibri" pitchFamily="34" charset="-120"/>
              </a:rPr>
              <a:t>Your resume is uploaded. ATS parses it into plain text - formatting, columns, and graphics are often stripped away.</a:t>
            </a:r>
            <a:endParaRPr lang="en-US" sz="1600" dirty="0"/>
          </a:p>
        </p:txBody>
      </p:sp>
      <p:sp>
        <p:nvSpPr>
          <p:cNvPr id="20" name="Shape 18"/>
          <p:cNvSpPr/>
          <p:nvPr/>
        </p:nvSpPr>
        <p:spPr>
          <a:xfrm>
            <a:off x="3675888" y="2834640"/>
            <a:ext cx="73152" cy="201168"/>
          </a:xfrm>
          <a:prstGeom prst="rect">
            <a:avLst/>
          </a:prstGeom>
          <a:solidFill>
            <a:srgbClr val="F5C842"/>
          </a:solidFill>
          <a:ln/>
        </p:spPr>
        <p:txBody>
          <a:bodyPr/>
          <a:lstStyle/>
          <a:p>
            <a:endParaRPr lang="en-CA"/>
          </a:p>
        </p:txBody>
      </p:sp>
      <p:sp>
        <p:nvSpPr>
          <p:cNvPr id="21" name="Shape 19"/>
          <p:cNvSpPr/>
          <p:nvPr/>
        </p:nvSpPr>
        <p:spPr>
          <a:xfrm>
            <a:off x="3785616" y="1115568"/>
            <a:ext cx="1572768" cy="3520440"/>
          </a:xfrm>
          <a:prstGeom prst="rect">
            <a:avLst/>
          </a:prstGeom>
          <a:solidFill>
            <a:srgbClr val="162E22"/>
          </a:solidFill>
          <a:ln/>
          <a:effectLst>
            <a:outerShdw blurRad="63500" dist="25400" dir="8100000" algn="bl" rotWithShape="0">
              <a:srgbClr val="000000">
                <a:alpha val="10000"/>
              </a:srgbClr>
            </a:outerShdw>
          </a:effectLst>
        </p:spPr>
        <p:txBody>
          <a:bodyPr/>
          <a:lstStyle/>
          <a:p>
            <a:endParaRPr lang="en-CA"/>
          </a:p>
        </p:txBody>
      </p:sp>
      <p:sp>
        <p:nvSpPr>
          <p:cNvPr id="22" name="Shape 20"/>
          <p:cNvSpPr/>
          <p:nvPr/>
        </p:nvSpPr>
        <p:spPr>
          <a:xfrm>
            <a:off x="3785616" y="1115568"/>
            <a:ext cx="1572768" cy="54864"/>
          </a:xfrm>
          <a:prstGeom prst="rect">
            <a:avLst/>
          </a:prstGeom>
          <a:solidFill>
            <a:srgbClr val="F5C842"/>
          </a:solidFill>
          <a:ln/>
        </p:spPr>
        <p:txBody>
          <a:bodyPr/>
          <a:lstStyle/>
          <a:p>
            <a:endParaRPr lang="en-CA"/>
          </a:p>
        </p:txBody>
      </p:sp>
      <p:sp>
        <p:nvSpPr>
          <p:cNvPr id="23" name="Shape 21"/>
          <p:cNvSpPr/>
          <p:nvPr/>
        </p:nvSpPr>
        <p:spPr>
          <a:xfrm>
            <a:off x="4343400" y="1234440"/>
            <a:ext cx="457200" cy="457200"/>
          </a:xfrm>
          <a:prstGeom prst="line">
            <a:avLst/>
          </a:prstGeom>
          <a:solidFill>
            <a:srgbClr val="F5C842"/>
          </a:solidFill>
          <a:ln/>
        </p:spPr>
        <p:txBody>
          <a:bodyPr/>
          <a:lstStyle/>
          <a:p>
            <a:endParaRPr lang="en-CA"/>
          </a:p>
        </p:txBody>
      </p:sp>
      <p:sp>
        <p:nvSpPr>
          <p:cNvPr id="24" name="Text 22"/>
          <p:cNvSpPr/>
          <p:nvPr/>
        </p:nvSpPr>
        <p:spPr>
          <a:xfrm>
            <a:off x="4343400" y="1234440"/>
            <a:ext cx="457200" cy="457200"/>
          </a:xfrm>
          <a:prstGeom prst="rect">
            <a:avLst/>
          </a:prstGeom>
          <a:noFill/>
          <a:ln/>
        </p:spPr>
        <p:txBody>
          <a:bodyPr wrap="square" lIns="0" tIns="0" rIns="0" bIns="0" rtlCol="0" anchor="ctr"/>
          <a:lstStyle/>
          <a:p>
            <a:pPr marL="0" indent="0" algn="ctr">
              <a:buNone/>
            </a:pPr>
            <a:r>
              <a:rPr lang="en-US" sz="1400" b="1" dirty="0">
                <a:solidFill>
                  <a:srgbClr val="015C38"/>
                </a:solidFill>
                <a:latin typeface="Georgia" pitchFamily="34" charset="0"/>
                <a:ea typeface="Georgia" pitchFamily="34" charset="-122"/>
                <a:cs typeface="Georgia" pitchFamily="34" charset="-120"/>
              </a:rPr>
              <a:t>3</a:t>
            </a:r>
            <a:endParaRPr lang="en-US" sz="1400" dirty="0"/>
          </a:p>
        </p:txBody>
      </p:sp>
      <p:sp>
        <p:nvSpPr>
          <p:cNvPr id="25" name="Text 23"/>
          <p:cNvSpPr/>
          <p:nvPr/>
        </p:nvSpPr>
        <p:spPr>
          <a:xfrm>
            <a:off x="3877056" y="1755648"/>
            <a:ext cx="1389888" cy="384048"/>
          </a:xfrm>
          <a:prstGeom prst="rect">
            <a:avLst/>
          </a:prstGeom>
          <a:noFill/>
          <a:ln/>
        </p:spPr>
        <p:txBody>
          <a:bodyPr wrap="square" lIns="0" tIns="0" rIns="0" bIns="0" rtlCol="0" anchor="ctr"/>
          <a:lstStyle/>
          <a:p>
            <a:pPr marL="0" indent="0" algn="ctr">
              <a:buNone/>
            </a:pPr>
            <a:r>
              <a:rPr lang="en-US" sz="1200" b="1" dirty="0">
                <a:solidFill>
                  <a:srgbClr val="FFFFFF"/>
                </a:solidFill>
                <a:latin typeface="Georgia" pitchFamily="34" charset="0"/>
                <a:ea typeface="Georgia" pitchFamily="34" charset="-122"/>
                <a:cs typeface="Georgia" pitchFamily="34" charset="-120"/>
              </a:rPr>
              <a:t>Keyword Match</a:t>
            </a:r>
            <a:endParaRPr lang="en-US" sz="1200" dirty="0"/>
          </a:p>
        </p:txBody>
      </p:sp>
      <p:sp>
        <p:nvSpPr>
          <p:cNvPr id="26" name="Shape 24"/>
          <p:cNvSpPr/>
          <p:nvPr/>
        </p:nvSpPr>
        <p:spPr>
          <a:xfrm>
            <a:off x="3877056" y="2157984"/>
            <a:ext cx="1389888" cy="22860"/>
          </a:xfrm>
          <a:prstGeom prst="rect">
            <a:avLst/>
          </a:prstGeom>
          <a:solidFill>
            <a:srgbClr val="028853"/>
          </a:solidFill>
          <a:ln/>
        </p:spPr>
        <p:txBody>
          <a:bodyPr/>
          <a:lstStyle/>
          <a:p>
            <a:endParaRPr lang="en-CA"/>
          </a:p>
        </p:txBody>
      </p:sp>
      <p:sp>
        <p:nvSpPr>
          <p:cNvPr id="27" name="Text 25"/>
          <p:cNvSpPr/>
          <p:nvPr/>
        </p:nvSpPr>
        <p:spPr>
          <a:xfrm>
            <a:off x="3877056" y="2212848"/>
            <a:ext cx="1389888" cy="2286000"/>
          </a:xfrm>
          <a:prstGeom prst="rect">
            <a:avLst/>
          </a:prstGeom>
          <a:noFill/>
          <a:ln/>
        </p:spPr>
        <p:txBody>
          <a:bodyPr wrap="square" lIns="0" tIns="0" rIns="0" bIns="0" rtlCol="0" anchor="t"/>
          <a:lstStyle/>
          <a:p>
            <a:pPr marL="0" indent="0" algn="ctr">
              <a:buNone/>
            </a:pPr>
            <a:r>
              <a:rPr lang="en-US" sz="1600" dirty="0">
                <a:solidFill>
                  <a:srgbClr val="E8F5EF"/>
                </a:solidFill>
                <a:latin typeface="Calibri" pitchFamily="34" charset="0"/>
                <a:ea typeface="Calibri" pitchFamily="34" charset="-122"/>
                <a:cs typeface="Calibri" pitchFamily="34" charset="-120"/>
              </a:rPr>
              <a:t>Your resume is scored against required keywords. Missing words = lower score, even if you are fully qualified.</a:t>
            </a:r>
            <a:endParaRPr lang="en-US" sz="1600" dirty="0"/>
          </a:p>
        </p:txBody>
      </p:sp>
      <p:sp>
        <p:nvSpPr>
          <p:cNvPr id="28" name="Shape 26"/>
          <p:cNvSpPr/>
          <p:nvPr/>
        </p:nvSpPr>
        <p:spPr>
          <a:xfrm>
            <a:off x="5394960" y="2834640"/>
            <a:ext cx="73152" cy="201168"/>
          </a:xfrm>
          <a:prstGeom prst="rect">
            <a:avLst/>
          </a:prstGeom>
          <a:solidFill>
            <a:srgbClr val="F5C842"/>
          </a:solidFill>
          <a:ln/>
        </p:spPr>
        <p:txBody>
          <a:bodyPr/>
          <a:lstStyle/>
          <a:p>
            <a:endParaRPr lang="en-CA"/>
          </a:p>
        </p:txBody>
      </p:sp>
      <p:sp>
        <p:nvSpPr>
          <p:cNvPr id="29" name="Shape 27"/>
          <p:cNvSpPr/>
          <p:nvPr/>
        </p:nvSpPr>
        <p:spPr>
          <a:xfrm>
            <a:off x="5504688" y="1115568"/>
            <a:ext cx="1572768" cy="3520440"/>
          </a:xfrm>
          <a:prstGeom prst="rect">
            <a:avLst/>
          </a:prstGeom>
          <a:solidFill>
            <a:srgbClr val="162E22"/>
          </a:solidFill>
          <a:ln/>
          <a:effectLst>
            <a:outerShdw blurRad="63500" dist="25400" dir="8100000" algn="bl" rotWithShape="0">
              <a:srgbClr val="000000">
                <a:alpha val="10000"/>
              </a:srgbClr>
            </a:outerShdw>
          </a:effectLst>
        </p:spPr>
        <p:txBody>
          <a:bodyPr/>
          <a:lstStyle/>
          <a:p>
            <a:endParaRPr lang="en-CA"/>
          </a:p>
        </p:txBody>
      </p:sp>
      <p:sp>
        <p:nvSpPr>
          <p:cNvPr id="30" name="Shape 28"/>
          <p:cNvSpPr/>
          <p:nvPr/>
        </p:nvSpPr>
        <p:spPr>
          <a:xfrm>
            <a:off x="5504688" y="1115568"/>
            <a:ext cx="1572768" cy="54864"/>
          </a:xfrm>
          <a:prstGeom prst="rect">
            <a:avLst/>
          </a:prstGeom>
          <a:solidFill>
            <a:srgbClr val="F5C842"/>
          </a:solidFill>
          <a:ln/>
        </p:spPr>
        <p:txBody>
          <a:bodyPr/>
          <a:lstStyle/>
          <a:p>
            <a:endParaRPr lang="en-CA"/>
          </a:p>
        </p:txBody>
      </p:sp>
      <p:sp>
        <p:nvSpPr>
          <p:cNvPr id="31" name="Shape 29"/>
          <p:cNvSpPr/>
          <p:nvPr/>
        </p:nvSpPr>
        <p:spPr>
          <a:xfrm>
            <a:off x="6062472" y="1234440"/>
            <a:ext cx="457200" cy="457200"/>
          </a:xfrm>
          <a:prstGeom prst="line">
            <a:avLst/>
          </a:prstGeom>
          <a:solidFill>
            <a:srgbClr val="F5C842"/>
          </a:solidFill>
          <a:ln/>
        </p:spPr>
        <p:txBody>
          <a:bodyPr/>
          <a:lstStyle/>
          <a:p>
            <a:endParaRPr lang="en-CA"/>
          </a:p>
        </p:txBody>
      </p:sp>
      <p:sp>
        <p:nvSpPr>
          <p:cNvPr id="32" name="Text 30"/>
          <p:cNvSpPr/>
          <p:nvPr/>
        </p:nvSpPr>
        <p:spPr>
          <a:xfrm>
            <a:off x="6062472" y="1234440"/>
            <a:ext cx="457200" cy="457200"/>
          </a:xfrm>
          <a:prstGeom prst="rect">
            <a:avLst/>
          </a:prstGeom>
          <a:noFill/>
          <a:ln/>
        </p:spPr>
        <p:txBody>
          <a:bodyPr wrap="square" lIns="0" tIns="0" rIns="0" bIns="0" rtlCol="0" anchor="ctr"/>
          <a:lstStyle/>
          <a:p>
            <a:pPr marL="0" indent="0" algn="ctr">
              <a:buNone/>
            </a:pPr>
            <a:r>
              <a:rPr lang="en-US" sz="1400" b="1" dirty="0">
                <a:solidFill>
                  <a:srgbClr val="015C38"/>
                </a:solidFill>
                <a:latin typeface="Georgia" pitchFamily="34" charset="0"/>
                <a:ea typeface="Georgia" pitchFamily="34" charset="-122"/>
                <a:cs typeface="Georgia" pitchFamily="34" charset="-120"/>
              </a:rPr>
              <a:t>4</a:t>
            </a:r>
            <a:endParaRPr lang="en-US" sz="1400" dirty="0"/>
          </a:p>
        </p:txBody>
      </p:sp>
      <p:sp>
        <p:nvSpPr>
          <p:cNvPr id="33" name="Text 31"/>
          <p:cNvSpPr/>
          <p:nvPr/>
        </p:nvSpPr>
        <p:spPr>
          <a:xfrm>
            <a:off x="5596128" y="1755648"/>
            <a:ext cx="1389888" cy="384048"/>
          </a:xfrm>
          <a:prstGeom prst="rect">
            <a:avLst/>
          </a:prstGeom>
          <a:noFill/>
          <a:ln/>
        </p:spPr>
        <p:txBody>
          <a:bodyPr wrap="square" lIns="0" tIns="0" rIns="0" bIns="0" rtlCol="0" anchor="ctr"/>
          <a:lstStyle/>
          <a:p>
            <a:pPr marL="0" indent="0" algn="ctr">
              <a:buNone/>
            </a:pPr>
            <a:r>
              <a:rPr lang="en-US" sz="1200" b="1" dirty="0">
                <a:solidFill>
                  <a:srgbClr val="FFFFFF"/>
                </a:solidFill>
                <a:latin typeface="Georgia" pitchFamily="34" charset="0"/>
                <a:ea typeface="Georgia" pitchFamily="34" charset="-122"/>
                <a:cs typeface="Georgia" pitchFamily="34" charset="-120"/>
              </a:rPr>
              <a:t>Score Cut</a:t>
            </a:r>
            <a:endParaRPr lang="en-US" sz="1200" dirty="0"/>
          </a:p>
        </p:txBody>
      </p:sp>
      <p:sp>
        <p:nvSpPr>
          <p:cNvPr id="34" name="Shape 32"/>
          <p:cNvSpPr/>
          <p:nvPr/>
        </p:nvSpPr>
        <p:spPr>
          <a:xfrm>
            <a:off x="5596128" y="2157984"/>
            <a:ext cx="1389888" cy="22860"/>
          </a:xfrm>
          <a:prstGeom prst="rect">
            <a:avLst/>
          </a:prstGeom>
          <a:solidFill>
            <a:srgbClr val="028853"/>
          </a:solidFill>
          <a:ln/>
        </p:spPr>
        <p:txBody>
          <a:bodyPr/>
          <a:lstStyle/>
          <a:p>
            <a:endParaRPr lang="en-CA"/>
          </a:p>
        </p:txBody>
      </p:sp>
      <p:sp>
        <p:nvSpPr>
          <p:cNvPr id="35" name="Text 33"/>
          <p:cNvSpPr/>
          <p:nvPr/>
        </p:nvSpPr>
        <p:spPr>
          <a:xfrm>
            <a:off x="5596128" y="2212848"/>
            <a:ext cx="1389888" cy="2286000"/>
          </a:xfrm>
          <a:prstGeom prst="rect">
            <a:avLst/>
          </a:prstGeom>
          <a:noFill/>
          <a:ln/>
        </p:spPr>
        <p:txBody>
          <a:bodyPr wrap="square" lIns="0" tIns="0" rIns="0" bIns="0" rtlCol="0" anchor="t"/>
          <a:lstStyle/>
          <a:p>
            <a:pPr marL="0" indent="0" algn="ctr">
              <a:buNone/>
            </a:pPr>
            <a:r>
              <a:rPr lang="en-US" sz="1600" dirty="0">
                <a:solidFill>
                  <a:srgbClr val="E8F5EF"/>
                </a:solidFill>
                <a:latin typeface="Calibri" pitchFamily="34" charset="0"/>
                <a:ea typeface="Calibri" pitchFamily="34" charset="-122"/>
                <a:cs typeface="Calibri" pitchFamily="34" charset="-120"/>
              </a:rPr>
              <a:t>Only resumes above the threshold advance. The rest are automatically rejected before any human sees them.</a:t>
            </a:r>
            <a:endParaRPr lang="en-US" sz="1600" dirty="0"/>
          </a:p>
        </p:txBody>
      </p:sp>
      <p:sp>
        <p:nvSpPr>
          <p:cNvPr id="36" name="Shape 34"/>
          <p:cNvSpPr/>
          <p:nvPr/>
        </p:nvSpPr>
        <p:spPr>
          <a:xfrm>
            <a:off x="7114032" y="2834640"/>
            <a:ext cx="73152" cy="201168"/>
          </a:xfrm>
          <a:prstGeom prst="rect">
            <a:avLst/>
          </a:prstGeom>
          <a:solidFill>
            <a:srgbClr val="F5C842"/>
          </a:solidFill>
          <a:ln/>
        </p:spPr>
        <p:txBody>
          <a:bodyPr/>
          <a:lstStyle/>
          <a:p>
            <a:endParaRPr lang="en-CA"/>
          </a:p>
        </p:txBody>
      </p:sp>
      <p:sp>
        <p:nvSpPr>
          <p:cNvPr id="37" name="Shape 35"/>
          <p:cNvSpPr/>
          <p:nvPr/>
        </p:nvSpPr>
        <p:spPr>
          <a:xfrm>
            <a:off x="7223760" y="1115568"/>
            <a:ext cx="1572768" cy="3520440"/>
          </a:xfrm>
          <a:prstGeom prst="rect">
            <a:avLst/>
          </a:prstGeom>
          <a:solidFill>
            <a:srgbClr val="028853"/>
          </a:solidFill>
          <a:ln/>
          <a:effectLst>
            <a:outerShdw blurRad="63500" dist="25400" dir="8100000" algn="bl" rotWithShape="0">
              <a:srgbClr val="000000">
                <a:alpha val="10000"/>
              </a:srgbClr>
            </a:outerShdw>
          </a:effectLst>
        </p:spPr>
        <p:txBody>
          <a:bodyPr/>
          <a:lstStyle/>
          <a:p>
            <a:endParaRPr lang="en-CA"/>
          </a:p>
        </p:txBody>
      </p:sp>
      <p:sp>
        <p:nvSpPr>
          <p:cNvPr id="38" name="Shape 36"/>
          <p:cNvSpPr/>
          <p:nvPr/>
        </p:nvSpPr>
        <p:spPr>
          <a:xfrm>
            <a:off x="7223760" y="1115568"/>
            <a:ext cx="1572768" cy="54864"/>
          </a:xfrm>
          <a:prstGeom prst="rect">
            <a:avLst/>
          </a:prstGeom>
          <a:solidFill>
            <a:srgbClr val="F5C842"/>
          </a:solidFill>
          <a:ln/>
        </p:spPr>
        <p:txBody>
          <a:bodyPr/>
          <a:lstStyle/>
          <a:p>
            <a:endParaRPr lang="en-CA"/>
          </a:p>
        </p:txBody>
      </p:sp>
      <p:sp>
        <p:nvSpPr>
          <p:cNvPr id="39" name="Shape 37"/>
          <p:cNvSpPr/>
          <p:nvPr/>
        </p:nvSpPr>
        <p:spPr>
          <a:xfrm>
            <a:off x="7781544" y="1234440"/>
            <a:ext cx="457200" cy="457200"/>
          </a:xfrm>
          <a:prstGeom prst="line">
            <a:avLst/>
          </a:prstGeom>
          <a:solidFill>
            <a:srgbClr val="F5C842"/>
          </a:solidFill>
          <a:ln/>
        </p:spPr>
        <p:txBody>
          <a:bodyPr/>
          <a:lstStyle/>
          <a:p>
            <a:endParaRPr lang="en-CA"/>
          </a:p>
        </p:txBody>
      </p:sp>
      <p:sp>
        <p:nvSpPr>
          <p:cNvPr id="40" name="Text 38"/>
          <p:cNvSpPr/>
          <p:nvPr/>
        </p:nvSpPr>
        <p:spPr>
          <a:xfrm>
            <a:off x="7781544" y="1234440"/>
            <a:ext cx="457200" cy="457200"/>
          </a:xfrm>
          <a:prstGeom prst="rect">
            <a:avLst/>
          </a:prstGeom>
          <a:noFill/>
          <a:ln/>
        </p:spPr>
        <p:txBody>
          <a:bodyPr wrap="square" lIns="0" tIns="0" rIns="0" bIns="0" rtlCol="0" anchor="ctr"/>
          <a:lstStyle/>
          <a:p>
            <a:pPr marL="0" indent="0" algn="ctr">
              <a:buNone/>
            </a:pPr>
            <a:r>
              <a:rPr lang="en-US" sz="1400" b="1" dirty="0">
                <a:solidFill>
                  <a:srgbClr val="015C38"/>
                </a:solidFill>
                <a:latin typeface="Georgia" pitchFamily="34" charset="0"/>
                <a:ea typeface="Georgia" pitchFamily="34" charset="-122"/>
                <a:cs typeface="Georgia" pitchFamily="34" charset="-120"/>
              </a:rPr>
              <a:t>5</a:t>
            </a:r>
            <a:endParaRPr lang="en-US" sz="1400" dirty="0"/>
          </a:p>
        </p:txBody>
      </p:sp>
      <p:sp>
        <p:nvSpPr>
          <p:cNvPr id="41" name="Text 39"/>
          <p:cNvSpPr/>
          <p:nvPr/>
        </p:nvSpPr>
        <p:spPr>
          <a:xfrm>
            <a:off x="7315200" y="1755648"/>
            <a:ext cx="1389888" cy="384048"/>
          </a:xfrm>
          <a:prstGeom prst="rect">
            <a:avLst/>
          </a:prstGeom>
          <a:noFill/>
          <a:ln/>
        </p:spPr>
        <p:txBody>
          <a:bodyPr wrap="square" lIns="0" tIns="0" rIns="0" bIns="0" rtlCol="0" anchor="ctr"/>
          <a:lstStyle/>
          <a:p>
            <a:pPr marL="0" indent="0" algn="ctr">
              <a:buNone/>
            </a:pPr>
            <a:r>
              <a:rPr lang="en-US" sz="1200" b="1" dirty="0">
                <a:solidFill>
                  <a:srgbClr val="FFFFFF"/>
                </a:solidFill>
                <a:latin typeface="Georgia" pitchFamily="34" charset="0"/>
                <a:ea typeface="Georgia" pitchFamily="34" charset="-122"/>
                <a:cs typeface="Georgia" pitchFamily="34" charset="-120"/>
              </a:rPr>
              <a:t>Human Review</a:t>
            </a:r>
            <a:endParaRPr lang="en-US" sz="1200" dirty="0"/>
          </a:p>
        </p:txBody>
      </p:sp>
      <p:sp>
        <p:nvSpPr>
          <p:cNvPr id="42" name="Shape 40"/>
          <p:cNvSpPr/>
          <p:nvPr/>
        </p:nvSpPr>
        <p:spPr>
          <a:xfrm>
            <a:off x="7315200" y="2157984"/>
            <a:ext cx="1389888" cy="22860"/>
          </a:xfrm>
          <a:prstGeom prst="rect">
            <a:avLst/>
          </a:prstGeom>
          <a:solidFill>
            <a:srgbClr val="028853"/>
          </a:solidFill>
          <a:ln/>
        </p:spPr>
        <p:txBody>
          <a:bodyPr/>
          <a:lstStyle/>
          <a:p>
            <a:endParaRPr lang="en-CA"/>
          </a:p>
        </p:txBody>
      </p:sp>
      <p:sp>
        <p:nvSpPr>
          <p:cNvPr id="43" name="Text 41"/>
          <p:cNvSpPr/>
          <p:nvPr/>
        </p:nvSpPr>
        <p:spPr>
          <a:xfrm>
            <a:off x="7315200" y="2212848"/>
            <a:ext cx="1389888" cy="2286000"/>
          </a:xfrm>
          <a:prstGeom prst="rect">
            <a:avLst/>
          </a:prstGeom>
          <a:noFill/>
          <a:ln/>
        </p:spPr>
        <p:txBody>
          <a:bodyPr wrap="square" lIns="0" tIns="0" rIns="0" bIns="0" rtlCol="0" anchor="t"/>
          <a:lstStyle/>
          <a:p>
            <a:pPr marL="0" indent="0" algn="ctr">
              <a:buNone/>
            </a:pPr>
            <a:r>
              <a:rPr lang="en-US" sz="1600" dirty="0">
                <a:solidFill>
                  <a:srgbClr val="FFC000"/>
                </a:solidFill>
                <a:latin typeface="Calibri" pitchFamily="34" charset="0"/>
                <a:ea typeface="Calibri" pitchFamily="34" charset="-122"/>
                <a:cs typeface="Calibri" pitchFamily="34" charset="-120"/>
              </a:rPr>
              <a:t>Finally - a recruiter sees the top-scoring resumes. Now your real story can shine through.</a:t>
            </a:r>
            <a:endParaRPr lang="en-US" sz="1600" dirty="0">
              <a:solidFill>
                <a:srgbClr val="FFC000"/>
              </a:solidFill>
            </a:endParaRPr>
          </a:p>
        </p:txBody>
      </p:sp>
      <p:sp>
        <p:nvSpPr>
          <p:cNvPr id="44" name="Shape 42"/>
          <p:cNvSpPr/>
          <p:nvPr/>
        </p:nvSpPr>
        <p:spPr>
          <a:xfrm>
            <a:off x="347472" y="4681728"/>
            <a:ext cx="8449056" cy="256032"/>
          </a:xfrm>
          <a:prstGeom prst="rect">
            <a:avLst/>
          </a:prstGeom>
          <a:solidFill>
            <a:srgbClr val="028853"/>
          </a:solidFill>
          <a:ln/>
        </p:spPr>
        <p:txBody>
          <a:bodyPr/>
          <a:lstStyle/>
          <a:p>
            <a:endParaRPr lang="en-CA"/>
          </a:p>
        </p:txBody>
      </p:sp>
      <p:sp>
        <p:nvSpPr>
          <p:cNvPr id="45" name="Text 43"/>
          <p:cNvSpPr/>
          <p:nvPr/>
        </p:nvSpPr>
        <p:spPr>
          <a:xfrm>
            <a:off x="502920" y="4681728"/>
            <a:ext cx="8229600" cy="256032"/>
          </a:xfrm>
          <a:prstGeom prst="rect">
            <a:avLst/>
          </a:prstGeom>
          <a:noFill/>
          <a:ln/>
        </p:spPr>
        <p:txBody>
          <a:bodyPr wrap="square" lIns="0" tIns="0" rIns="0" bIns="0" rtlCol="0" anchor="ctr"/>
          <a:lstStyle/>
          <a:p>
            <a:pPr marL="0" indent="0">
              <a:buNone/>
            </a:pPr>
            <a:r>
              <a:rPr lang="en-US" sz="1100" b="1" dirty="0">
                <a:solidFill>
                  <a:srgbClr val="FFFFFF"/>
                </a:solidFill>
                <a:latin typeface="Calibri" pitchFamily="34" charset="0"/>
                <a:ea typeface="Calibri" pitchFamily="34" charset="-122"/>
                <a:cs typeface="Calibri" pitchFamily="34" charset="-120"/>
              </a:rPr>
              <a:t>TIP: Use the same language as the job posting. If they say 'customer service,' don't write 'client relations.' Match their words exactly.</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411480" y="137160"/>
            <a:ext cx="2103120" cy="274320"/>
          </a:xfrm>
          <a:prstGeom prst="roundRect">
            <a:avLst>
              <a:gd name="adj" fmla="val 16667"/>
            </a:avLst>
          </a:prstGeom>
          <a:solidFill>
            <a:srgbClr val="028853"/>
          </a:solidFill>
          <a:ln/>
        </p:spPr>
        <p:txBody>
          <a:bodyPr/>
          <a:lstStyle/>
          <a:p>
            <a:endParaRPr lang="en-CA"/>
          </a:p>
        </p:txBody>
      </p:sp>
      <p:sp>
        <p:nvSpPr>
          <p:cNvPr id="3" name="Text 1"/>
          <p:cNvSpPr/>
          <p:nvPr/>
        </p:nvSpPr>
        <p:spPr>
          <a:xfrm>
            <a:off x="411480" y="137160"/>
            <a:ext cx="2103120" cy="274320"/>
          </a:xfrm>
          <a:prstGeom prst="rect">
            <a:avLst/>
          </a:prstGeom>
          <a:noFill/>
          <a:ln/>
        </p:spPr>
        <p:txBody>
          <a:bodyPr wrap="square" lIns="0" tIns="0" rIns="0" bIns="0" rtlCol="0" anchor="ctr"/>
          <a:lstStyle/>
          <a:p>
            <a:pPr marL="0" indent="0" algn="ctr">
              <a:buNone/>
            </a:pPr>
            <a:r>
              <a:rPr lang="en-US" sz="850" b="1" kern="0" spc="150" dirty="0">
                <a:solidFill>
                  <a:srgbClr val="FFFFFF"/>
                </a:solidFill>
                <a:latin typeface="Calibri" pitchFamily="34" charset="0"/>
                <a:ea typeface="Calibri" pitchFamily="34" charset="-122"/>
                <a:cs typeface="Calibri" pitchFamily="34" charset="-120"/>
              </a:rPr>
              <a:t>TODAY'S SESSION</a:t>
            </a:r>
            <a:endParaRPr lang="en-US" sz="850" dirty="0"/>
          </a:p>
        </p:txBody>
      </p:sp>
      <p:sp>
        <p:nvSpPr>
          <p:cNvPr id="4" name="Text 2"/>
          <p:cNvSpPr/>
          <p:nvPr/>
        </p:nvSpPr>
        <p:spPr>
          <a:xfrm>
            <a:off x="411480" y="475488"/>
            <a:ext cx="8321040" cy="457200"/>
          </a:xfrm>
          <a:prstGeom prst="rect">
            <a:avLst/>
          </a:prstGeom>
          <a:noFill/>
          <a:ln/>
        </p:spPr>
        <p:txBody>
          <a:bodyPr wrap="square" lIns="0" tIns="0" rIns="0" bIns="0" rtlCol="0" anchor="ctr"/>
          <a:lstStyle/>
          <a:p>
            <a:pPr marL="0" indent="0">
              <a:buNone/>
            </a:pPr>
            <a:r>
              <a:rPr lang="en-US" sz="2800" b="1" dirty="0">
                <a:solidFill>
                  <a:srgbClr val="1E2D26"/>
                </a:solidFill>
                <a:latin typeface="Georgia" pitchFamily="34" charset="0"/>
                <a:ea typeface="Georgia" pitchFamily="34" charset="-122"/>
                <a:cs typeface="Georgia" pitchFamily="34" charset="-120"/>
              </a:rPr>
              <a:t>What You Will Walk Away With Today</a:t>
            </a:r>
            <a:endParaRPr lang="en-US" sz="2800" dirty="0"/>
          </a:p>
        </p:txBody>
      </p:sp>
      <p:sp>
        <p:nvSpPr>
          <p:cNvPr id="5" name="Shape 3"/>
          <p:cNvSpPr/>
          <p:nvPr/>
        </p:nvSpPr>
        <p:spPr>
          <a:xfrm>
            <a:off x="411480" y="1024128"/>
            <a:ext cx="8321040" cy="667512"/>
          </a:xfrm>
          <a:prstGeom prst="rect">
            <a:avLst/>
          </a:prstGeom>
          <a:solidFill>
            <a:srgbClr val="E8F5EF"/>
          </a:solidFill>
          <a:ln/>
        </p:spPr>
        <p:txBody>
          <a:bodyPr/>
          <a:lstStyle/>
          <a:p>
            <a:endParaRPr lang="en-CA"/>
          </a:p>
        </p:txBody>
      </p:sp>
      <p:sp>
        <p:nvSpPr>
          <p:cNvPr id="6" name="Shape 4"/>
          <p:cNvSpPr/>
          <p:nvPr/>
        </p:nvSpPr>
        <p:spPr>
          <a:xfrm>
            <a:off x="411480" y="1024128"/>
            <a:ext cx="658368" cy="667512"/>
          </a:xfrm>
          <a:prstGeom prst="rect">
            <a:avLst/>
          </a:prstGeom>
          <a:solidFill>
            <a:srgbClr val="028853"/>
          </a:solidFill>
          <a:ln/>
        </p:spPr>
        <p:txBody>
          <a:bodyPr/>
          <a:lstStyle/>
          <a:p>
            <a:endParaRPr lang="en-CA"/>
          </a:p>
        </p:txBody>
      </p:sp>
      <p:sp>
        <p:nvSpPr>
          <p:cNvPr id="7" name="Text 5"/>
          <p:cNvSpPr/>
          <p:nvPr/>
        </p:nvSpPr>
        <p:spPr>
          <a:xfrm>
            <a:off x="411480" y="1024128"/>
            <a:ext cx="658368" cy="667512"/>
          </a:xfrm>
          <a:prstGeom prst="rect">
            <a:avLst/>
          </a:prstGeom>
          <a:noFill/>
          <a:ln/>
        </p:spPr>
        <p:txBody>
          <a:bodyPr wrap="square" lIns="0" tIns="0" rIns="0" bIns="0" rtlCol="0" anchor="ctr"/>
          <a:lstStyle/>
          <a:p>
            <a:pPr marL="0" indent="0" algn="ctr">
              <a:buNone/>
            </a:pPr>
            <a:r>
              <a:rPr lang="en-US" sz="1800" b="1" dirty="0">
                <a:solidFill>
                  <a:srgbClr val="FFFFFF"/>
                </a:solidFill>
                <a:latin typeface="Georgia" pitchFamily="34" charset="0"/>
                <a:ea typeface="Georgia" pitchFamily="34" charset="-122"/>
                <a:cs typeface="Georgia" pitchFamily="34" charset="-120"/>
              </a:rPr>
              <a:t>01</a:t>
            </a:r>
            <a:endParaRPr lang="en-US" sz="1800" dirty="0"/>
          </a:p>
        </p:txBody>
      </p:sp>
      <p:sp>
        <p:nvSpPr>
          <p:cNvPr id="8" name="Text 6"/>
          <p:cNvSpPr/>
          <p:nvPr/>
        </p:nvSpPr>
        <p:spPr>
          <a:xfrm>
            <a:off x="1170432" y="1097280"/>
            <a:ext cx="3915918" cy="338328"/>
          </a:xfrm>
          <a:prstGeom prst="rect">
            <a:avLst/>
          </a:prstGeom>
          <a:noFill/>
          <a:ln/>
        </p:spPr>
        <p:txBody>
          <a:bodyPr wrap="square" lIns="0" tIns="0" rIns="0" bIns="0" rtlCol="0" anchor="ctr"/>
          <a:lstStyle/>
          <a:p>
            <a:pPr marL="0" indent="0">
              <a:buNone/>
            </a:pPr>
            <a:r>
              <a:rPr lang="en-US" b="1" dirty="0">
                <a:solidFill>
                  <a:srgbClr val="015C38"/>
                </a:solidFill>
                <a:latin typeface="Georgia" pitchFamily="34" charset="0"/>
                <a:ea typeface="Georgia" pitchFamily="34" charset="-122"/>
                <a:cs typeface="Georgia" pitchFamily="34" charset="-120"/>
              </a:rPr>
              <a:t>Understand AI in Hiring</a:t>
            </a:r>
            <a:endParaRPr lang="en-US" dirty="0"/>
          </a:p>
        </p:txBody>
      </p:sp>
      <p:sp>
        <p:nvSpPr>
          <p:cNvPr id="9" name="Text 7"/>
          <p:cNvSpPr/>
          <p:nvPr/>
        </p:nvSpPr>
        <p:spPr>
          <a:xfrm>
            <a:off x="1170432" y="1371600"/>
            <a:ext cx="7406640" cy="274320"/>
          </a:xfrm>
          <a:prstGeom prst="rect">
            <a:avLst/>
          </a:prstGeom>
          <a:noFill/>
          <a:ln/>
        </p:spPr>
        <p:txBody>
          <a:bodyPr wrap="square" lIns="0" tIns="0" rIns="0" bIns="0" rtlCol="0" anchor="ctr"/>
          <a:lstStyle/>
          <a:p>
            <a:pPr marL="0" indent="0">
              <a:buNone/>
            </a:pPr>
            <a:r>
              <a:rPr lang="en-US" sz="1600" dirty="0">
                <a:solidFill>
                  <a:srgbClr val="4A6B5A"/>
                </a:solidFill>
                <a:latin typeface="Calibri" pitchFamily="34" charset="0"/>
                <a:ea typeface="Calibri" pitchFamily="34" charset="-122"/>
                <a:cs typeface="Calibri" pitchFamily="34" charset="-120"/>
              </a:rPr>
              <a:t>How AI is used in recruitment and ATS systems - and why it matters to you right now</a:t>
            </a:r>
            <a:r>
              <a:rPr lang="en-US" sz="1000" dirty="0">
                <a:solidFill>
                  <a:srgbClr val="4A6B5A"/>
                </a:solidFill>
                <a:latin typeface="Calibri" pitchFamily="34" charset="0"/>
                <a:ea typeface="Calibri" pitchFamily="34" charset="-122"/>
                <a:cs typeface="Calibri" pitchFamily="34" charset="-120"/>
              </a:rPr>
              <a:t>.</a:t>
            </a:r>
            <a:endParaRPr lang="en-US" sz="1000" dirty="0"/>
          </a:p>
        </p:txBody>
      </p:sp>
      <p:sp>
        <p:nvSpPr>
          <p:cNvPr id="10" name="Shape 8"/>
          <p:cNvSpPr/>
          <p:nvPr/>
        </p:nvSpPr>
        <p:spPr>
          <a:xfrm>
            <a:off x="411480" y="1746504"/>
            <a:ext cx="8321040" cy="667512"/>
          </a:xfrm>
          <a:prstGeom prst="rect">
            <a:avLst/>
          </a:prstGeom>
          <a:solidFill>
            <a:srgbClr val="FFFFFF"/>
          </a:solidFill>
          <a:ln/>
        </p:spPr>
        <p:txBody>
          <a:bodyPr/>
          <a:lstStyle/>
          <a:p>
            <a:endParaRPr lang="en-CA"/>
          </a:p>
        </p:txBody>
      </p:sp>
      <p:sp>
        <p:nvSpPr>
          <p:cNvPr id="11" name="Shape 9"/>
          <p:cNvSpPr/>
          <p:nvPr/>
        </p:nvSpPr>
        <p:spPr>
          <a:xfrm>
            <a:off x="411480" y="1746504"/>
            <a:ext cx="658368" cy="667512"/>
          </a:xfrm>
          <a:prstGeom prst="rect">
            <a:avLst/>
          </a:prstGeom>
          <a:solidFill>
            <a:srgbClr val="028853"/>
          </a:solidFill>
          <a:ln/>
        </p:spPr>
        <p:txBody>
          <a:bodyPr/>
          <a:lstStyle/>
          <a:p>
            <a:endParaRPr lang="en-CA"/>
          </a:p>
        </p:txBody>
      </p:sp>
      <p:sp>
        <p:nvSpPr>
          <p:cNvPr id="12" name="Text 10"/>
          <p:cNvSpPr/>
          <p:nvPr/>
        </p:nvSpPr>
        <p:spPr>
          <a:xfrm>
            <a:off x="411480" y="1746504"/>
            <a:ext cx="658368" cy="667512"/>
          </a:xfrm>
          <a:prstGeom prst="rect">
            <a:avLst/>
          </a:prstGeom>
          <a:noFill/>
          <a:ln/>
        </p:spPr>
        <p:txBody>
          <a:bodyPr wrap="square" lIns="0" tIns="0" rIns="0" bIns="0" rtlCol="0" anchor="ctr"/>
          <a:lstStyle/>
          <a:p>
            <a:pPr marL="0" indent="0" algn="ctr">
              <a:buNone/>
            </a:pPr>
            <a:r>
              <a:rPr lang="en-US" sz="1800" b="1" dirty="0">
                <a:solidFill>
                  <a:srgbClr val="FFFFFF"/>
                </a:solidFill>
                <a:latin typeface="Georgia" pitchFamily="34" charset="0"/>
                <a:ea typeface="Georgia" pitchFamily="34" charset="-122"/>
                <a:cs typeface="Georgia" pitchFamily="34" charset="-120"/>
              </a:rPr>
              <a:t>02</a:t>
            </a:r>
            <a:endParaRPr lang="en-US" sz="1800" dirty="0"/>
          </a:p>
        </p:txBody>
      </p:sp>
      <p:sp>
        <p:nvSpPr>
          <p:cNvPr id="13" name="Text 11"/>
          <p:cNvSpPr/>
          <p:nvPr/>
        </p:nvSpPr>
        <p:spPr>
          <a:xfrm>
            <a:off x="1170432" y="1819656"/>
            <a:ext cx="3012948" cy="274320"/>
          </a:xfrm>
          <a:prstGeom prst="rect">
            <a:avLst/>
          </a:prstGeom>
          <a:noFill/>
          <a:ln/>
        </p:spPr>
        <p:txBody>
          <a:bodyPr wrap="square" lIns="0" tIns="0" rIns="0" bIns="0" rtlCol="0" anchor="ctr"/>
          <a:lstStyle/>
          <a:p>
            <a:pPr marL="0" indent="0">
              <a:buNone/>
            </a:pPr>
            <a:r>
              <a:rPr lang="en-US" b="1" dirty="0">
                <a:solidFill>
                  <a:srgbClr val="015C38"/>
                </a:solidFill>
                <a:latin typeface="Georgia" pitchFamily="34" charset="0"/>
                <a:ea typeface="Georgia" pitchFamily="34" charset="-122"/>
                <a:cs typeface="Georgia" pitchFamily="34" charset="-120"/>
              </a:rPr>
              <a:t>Use AI Responsibly</a:t>
            </a:r>
            <a:endParaRPr lang="en-US" dirty="0"/>
          </a:p>
        </p:txBody>
      </p:sp>
      <p:sp>
        <p:nvSpPr>
          <p:cNvPr id="14" name="Text 12"/>
          <p:cNvSpPr/>
          <p:nvPr/>
        </p:nvSpPr>
        <p:spPr>
          <a:xfrm>
            <a:off x="1170432" y="2093976"/>
            <a:ext cx="7406640" cy="274320"/>
          </a:xfrm>
          <a:prstGeom prst="rect">
            <a:avLst/>
          </a:prstGeom>
          <a:noFill/>
          <a:ln/>
        </p:spPr>
        <p:txBody>
          <a:bodyPr wrap="square" lIns="0" tIns="0" rIns="0" bIns="0" rtlCol="0" anchor="ctr"/>
          <a:lstStyle/>
          <a:p>
            <a:r>
              <a:rPr lang="en-US" sz="1000" dirty="0">
                <a:solidFill>
                  <a:srgbClr val="4A6B5A"/>
                </a:solidFill>
                <a:latin typeface="Calibri" pitchFamily="34" charset="0"/>
                <a:ea typeface="Calibri" pitchFamily="34" charset="-122"/>
                <a:cs typeface="Calibri" pitchFamily="34" charset="-120"/>
              </a:rPr>
              <a:t>.</a:t>
            </a:r>
            <a:r>
              <a:rPr lang="en-US" sz="1600" dirty="0">
                <a:solidFill>
                  <a:srgbClr val="4A6B5A"/>
                </a:solidFill>
                <a:latin typeface="Calibri" pitchFamily="34" charset="0"/>
                <a:ea typeface="Calibri" pitchFamily="34" charset="-122"/>
                <a:cs typeface="Calibri" pitchFamily="34" charset="-120"/>
              </a:rPr>
              <a:t> How to use AI tools safely, accurately, and ethically - without losing your authentic voic</a:t>
            </a:r>
            <a:r>
              <a:rPr lang="en-US" sz="1000" dirty="0">
                <a:solidFill>
                  <a:srgbClr val="4A6B5A"/>
                </a:solidFill>
                <a:latin typeface="Calibri" pitchFamily="34" charset="0"/>
                <a:ea typeface="Calibri" pitchFamily="34" charset="-122"/>
                <a:cs typeface="Calibri" pitchFamily="34" charset="-120"/>
              </a:rPr>
              <a:t>e</a:t>
            </a:r>
            <a:endParaRPr lang="en-US" sz="1000" dirty="0"/>
          </a:p>
        </p:txBody>
      </p:sp>
      <p:sp>
        <p:nvSpPr>
          <p:cNvPr id="15" name="Shape 13"/>
          <p:cNvSpPr/>
          <p:nvPr/>
        </p:nvSpPr>
        <p:spPr>
          <a:xfrm>
            <a:off x="411480" y="2468880"/>
            <a:ext cx="8321040" cy="667512"/>
          </a:xfrm>
          <a:prstGeom prst="rect">
            <a:avLst/>
          </a:prstGeom>
          <a:solidFill>
            <a:srgbClr val="E8F5EF"/>
          </a:solidFill>
          <a:ln/>
        </p:spPr>
        <p:txBody>
          <a:bodyPr/>
          <a:lstStyle/>
          <a:p>
            <a:endParaRPr lang="en-CA"/>
          </a:p>
        </p:txBody>
      </p:sp>
      <p:sp>
        <p:nvSpPr>
          <p:cNvPr id="16" name="Shape 14"/>
          <p:cNvSpPr/>
          <p:nvPr/>
        </p:nvSpPr>
        <p:spPr>
          <a:xfrm>
            <a:off x="411480" y="2468880"/>
            <a:ext cx="658368" cy="667512"/>
          </a:xfrm>
          <a:prstGeom prst="rect">
            <a:avLst/>
          </a:prstGeom>
          <a:solidFill>
            <a:srgbClr val="028853"/>
          </a:solidFill>
          <a:ln/>
        </p:spPr>
        <p:txBody>
          <a:bodyPr/>
          <a:lstStyle/>
          <a:p>
            <a:endParaRPr lang="en-CA"/>
          </a:p>
        </p:txBody>
      </p:sp>
      <p:sp>
        <p:nvSpPr>
          <p:cNvPr id="17" name="Text 15"/>
          <p:cNvSpPr/>
          <p:nvPr/>
        </p:nvSpPr>
        <p:spPr>
          <a:xfrm>
            <a:off x="411480" y="2468880"/>
            <a:ext cx="658368" cy="667512"/>
          </a:xfrm>
          <a:prstGeom prst="rect">
            <a:avLst/>
          </a:prstGeom>
          <a:noFill/>
          <a:ln/>
        </p:spPr>
        <p:txBody>
          <a:bodyPr wrap="square" lIns="0" tIns="0" rIns="0" bIns="0" rtlCol="0" anchor="ctr"/>
          <a:lstStyle/>
          <a:p>
            <a:pPr marL="0" indent="0" algn="ctr">
              <a:buNone/>
            </a:pPr>
            <a:r>
              <a:rPr lang="en-US" sz="1800" b="1" dirty="0">
                <a:solidFill>
                  <a:srgbClr val="FFFFFF"/>
                </a:solidFill>
                <a:latin typeface="Georgia" pitchFamily="34" charset="0"/>
                <a:ea typeface="Georgia" pitchFamily="34" charset="-122"/>
                <a:cs typeface="Georgia" pitchFamily="34" charset="-120"/>
              </a:rPr>
              <a:t>03</a:t>
            </a:r>
            <a:endParaRPr lang="en-US" sz="1800" dirty="0"/>
          </a:p>
        </p:txBody>
      </p:sp>
      <p:sp>
        <p:nvSpPr>
          <p:cNvPr id="18" name="Text 16"/>
          <p:cNvSpPr/>
          <p:nvPr/>
        </p:nvSpPr>
        <p:spPr>
          <a:xfrm>
            <a:off x="1170432" y="2542032"/>
            <a:ext cx="3172968" cy="347472"/>
          </a:xfrm>
          <a:prstGeom prst="rect">
            <a:avLst/>
          </a:prstGeom>
          <a:noFill/>
          <a:ln/>
        </p:spPr>
        <p:txBody>
          <a:bodyPr wrap="square" lIns="0" tIns="0" rIns="0" bIns="0" rtlCol="0" anchor="ctr"/>
          <a:lstStyle/>
          <a:p>
            <a:pPr marL="0" indent="0">
              <a:buNone/>
            </a:pPr>
            <a:r>
              <a:rPr lang="en-US" sz="1600" b="1" dirty="0">
                <a:solidFill>
                  <a:srgbClr val="015C38"/>
                </a:solidFill>
                <a:latin typeface="Georgia" pitchFamily="34" charset="0"/>
                <a:ea typeface="Georgia" pitchFamily="34" charset="-122"/>
                <a:cs typeface="Georgia" pitchFamily="34" charset="-120"/>
              </a:rPr>
              <a:t>Build Your Personal Profile</a:t>
            </a:r>
            <a:endParaRPr lang="en-US" sz="1600" dirty="0"/>
          </a:p>
        </p:txBody>
      </p:sp>
      <p:sp>
        <p:nvSpPr>
          <p:cNvPr id="19" name="Text 17"/>
          <p:cNvSpPr/>
          <p:nvPr/>
        </p:nvSpPr>
        <p:spPr>
          <a:xfrm>
            <a:off x="1170432" y="2816352"/>
            <a:ext cx="7406640" cy="274320"/>
          </a:xfrm>
          <a:prstGeom prst="rect">
            <a:avLst/>
          </a:prstGeom>
          <a:noFill/>
          <a:ln/>
        </p:spPr>
        <p:txBody>
          <a:bodyPr wrap="square" lIns="0" tIns="0" rIns="0" bIns="0" rtlCol="0" anchor="ctr"/>
          <a:lstStyle/>
          <a:p>
            <a:pPr marL="0" indent="0">
              <a:buNone/>
            </a:pPr>
            <a:r>
              <a:rPr lang="en-US" sz="1600" dirty="0">
                <a:solidFill>
                  <a:srgbClr val="4A6B5A"/>
                </a:solidFill>
                <a:latin typeface="Calibri" pitchFamily="34" charset="0"/>
                <a:ea typeface="Calibri" pitchFamily="34" charset="-122"/>
                <a:cs typeface="Calibri" pitchFamily="34" charset="-120"/>
              </a:rPr>
              <a:t>Create a personal profile using an AI prompt based on your skills, values, and interests</a:t>
            </a:r>
            <a:r>
              <a:rPr lang="en-US" sz="1000" dirty="0">
                <a:solidFill>
                  <a:srgbClr val="4A6B5A"/>
                </a:solidFill>
                <a:latin typeface="Calibri" pitchFamily="34" charset="0"/>
                <a:ea typeface="Calibri" pitchFamily="34" charset="-122"/>
                <a:cs typeface="Calibri" pitchFamily="34" charset="-120"/>
              </a:rPr>
              <a:t>.</a:t>
            </a:r>
            <a:endParaRPr lang="en-US" sz="1000" dirty="0"/>
          </a:p>
        </p:txBody>
      </p:sp>
      <p:sp>
        <p:nvSpPr>
          <p:cNvPr id="20" name="Shape 18"/>
          <p:cNvSpPr/>
          <p:nvPr/>
        </p:nvSpPr>
        <p:spPr>
          <a:xfrm>
            <a:off x="411480" y="3108960"/>
            <a:ext cx="8321040" cy="667512"/>
          </a:xfrm>
          <a:prstGeom prst="rect">
            <a:avLst/>
          </a:prstGeom>
          <a:solidFill>
            <a:srgbClr val="FFFFFF"/>
          </a:solidFill>
          <a:ln/>
        </p:spPr>
        <p:txBody>
          <a:bodyPr/>
          <a:lstStyle/>
          <a:p>
            <a:endParaRPr lang="en-CA" dirty="0"/>
          </a:p>
        </p:txBody>
      </p:sp>
      <p:sp>
        <p:nvSpPr>
          <p:cNvPr id="21" name="Shape 19"/>
          <p:cNvSpPr/>
          <p:nvPr/>
        </p:nvSpPr>
        <p:spPr>
          <a:xfrm>
            <a:off x="411480" y="3191256"/>
            <a:ext cx="658368" cy="667512"/>
          </a:xfrm>
          <a:prstGeom prst="rect">
            <a:avLst/>
          </a:prstGeom>
          <a:solidFill>
            <a:srgbClr val="028853"/>
          </a:solidFill>
          <a:ln/>
        </p:spPr>
        <p:txBody>
          <a:bodyPr/>
          <a:lstStyle/>
          <a:p>
            <a:endParaRPr lang="en-CA"/>
          </a:p>
        </p:txBody>
      </p:sp>
      <p:sp>
        <p:nvSpPr>
          <p:cNvPr id="22" name="Text 20"/>
          <p:cNvSpPr/>
          <p:nvPr/>
        </p:nvSpPr>
        <p:spPr>
          <a:xfrm>
            <a:off x="411480" y="3191256"/>
            <a:ext cx="658368" cy="667512"/>
          </a:xfrm>
          <a:prstGeom prst="rect">
            <a:avLst/>
          </a:prstGeom>
          <a:noFill/>
          <a:ln/>
        </p:spPr>
        <p:txBody>
          <a:bodyPr wrap="square" lIns="0" tIns="0" rIns="0" bIns="0" rtlCol="0" anchor="ctr"/>
          <a:lstStyle/>
          <a:p>
            <a:pPr marL="0" indent="0" algn="ctr">
              <a:buNone/>
            </a:pPr>
            <a:r>
              <a:rPr lang="en-US" sz="1800" b="1" dirty="0">
                <a:solidFill>
                  <a:srgbClr val="FFFFFF"/>
                </a:solidFill>
                <a:latin typeface="Georgia" pitchFamily="34" charset="0"/>
                <a:ea typeface="Georgia" pitchFamily="34" charset="-122"/>
                <a:cs typeface="Georgia" pitchFamily="34" charset="-120"/>
              </a:rPr>
              <a:t>04</a:t>
            </a:r>
            <a:endParaRPr lang="en-US" sz="1800" dirty="0"/>
          </a:p>
        </p:txBody>
      </p:sp>
      <p:sp>
        <p:nvSpPr>
          <p:cNvPr id="23" name="Text 21"/>
          <p:cNvSpPr/>
          <p:nvPr/>
        </p:nvSpPr>
        <p:spPr>
          <a:xfrm>
            <a:off x="1170432" y="3264408"/>
            <a:ext cx="3401568" cy="338328"/>
          </a:xfrm>
          <a:prstGeom prst="rect">
            <a:avLst/>
          </a:prstGeom>
          <a:noFill/>
          <a:ln/>
        </p:spPr>
        <p:txBody>
          <a:bodyPr wrap="square" lIns="0" tIns="0" rIns="0" bIns="0" rtlCol="0" anchor="ctr"/>
          <a:lstStyle/>
          <a:p>
            <a:pPr marL="0" indent="0">
              <a:buNone/>
            </a:pPr>
            <a:r>
              <a:rPr lang="en-US" b="1" dirty="0">
                <a:solidFill>
                  <a:srgbClr val="015C38"/>
                </a:solidFill>
                <a:latin typeface="Georgia" pitchFamily="34" charset="0"/>
                <a:ea typeface="Georgia" pitchFamily="34" charset="-122"/>
                <a:cs typeface="Georgia" pitchFamily="34" charset="-120"/>
              </a:rPr>
              <a:t>Generate Your Introduction</a:t>
            </a:r>
            <a:endParaRPr lang="en-US" dirty="0"/>
          </a:p>
        </p:txBody>
      </p:sp>
      <p:sp>
        <p:nvSpPr>
          <p:cNvPr id="24" name="Text 22"/>
          <p:cNvSpPr/>
          <p:nvPr/>
        </p:nvSpPr>
        <p:spPr>
          <a:xfrm>
            <a:off x="1170432" y="3538728"/>
            <a:ext cx="7406640" cy="274320"/>
          </a:xfrm>
          <a:prstGeom prst="rect">
            <a:avLst/>
          </a:prstGeom>
          <a:noFill/>
          <a:ln/>
        </p:spPr>
        <p:txBody>
          <a:bodyPr wrap="square" lIns="0" tIns="0" rIns="0" bIns="0" rtlCol="0" anchor="ctr"/>
          <a:lstStyle/>
          <a:p>
            <a:r>
              <a:rPr lang="en-US" sz="1600" dirty="0">
                <a:solidFill>
                  <a:srgbClr val="4A6B5A"/>
                </a:solidFill>
                <a:latin typeface="Calibri" pitchFamily="34" charset="0"/>
                <a:ea typeface="Calibri" pitchFamily="34" charset="-122"/>
                <a:cs typeface="Calibri" pitchFamily="34" charset="-120"/>
              </a:rPr>
              <a:t>The Six Traits of a successful tell me about yourself response from Danny Meyers</a:t>
            </a:r>
            <a:endParaRPr lang="en-US" sz="1050" dirty="0"/>
          </a:p>
        </p:txBody>
      </p:sp>
      <p:sp>
        <p:nvSpPr>
          <p:cNvPr id="25" name="Shape 23"/>
          <p:cNvSpPr/>
          <p:nvPr/>
        </p:nvSpPr>
        <p:spPr>
          <a:xfrm>
            <a:off x="411480" y="3913632"/>
            <a:ext cx="8321040" cy="667512"/>
          </a:xfrm>
          <a:prstGeom prst="rect">
            <a:avLst/>
          </a:prstGeom>
          <a:solidFill>
            <a:srgbClr val="E8F5EF"/>
          </a:solidFill>
          <a:ln/>
        </p:spPr>
        <p:txBody>
          <a:bodyPr/>
          <a:lstStyle/>
          <a:p>
            <a:endParaRPr lang="en-CA"/>
          </a:p>
        </p:txBody>
      </p:sp>
      <p:sp>
        <p:nvSpPr>
          <p:cNvPr id="26" name="Shape 24"/>
          <p:cNvSpPr/>
          <p:nvPr/>
        </p:nvSpPr>
        <p:spPr>
          <a:xfrm>
            <a:off x="411480" y="3913632"/>
            <a:ext cx="658368" cy="667512"/>
          </a:xfrm>
          <a:prstGeom prst="rect">
            <a:avLst/>
          </a:prstGeom>
          <a:solidFill>
            <a:srgbClr val="028853"/>
          </a:solidFill>
          <a:ln/>
        </p:spPr>
        <p:txBody>
          <a:bodyPr/>
          <a:lstStyle/>
          <a:p>
            <a:endParaRPr lang="en-CA"/>
          </a:p>
        </p:txBody>
      </p:sp>
      <p:sp>
        <p:nvSpPr>
          <p:cNvPr id="27" name="Text 25"/>
          <p:cNvSpPr/>
          <p:nvPr/>
        </p:nvSpPr>
        <p:spPr>
          <a:xfrm>
            <a:off x="411480" y="3913632"/>
            <a:ext cx="658368" cy="667512"/>
          </a:xfrm>
          <a:prstGeom prst="rect">
            <a:avLst/>
          </a:prstGeom>
          <a:noFill/>
          <a:ln/>
        </p:spPr>
        <p:txBody>
          <a:bodyPr wrap="square" lIns="0" tIns="0" rIns="0" bIns="0" rtlCol="0" anchor="ctr"/>
          <a:lstStyle/>
          <a:p>
            <a:pPr marL="0" indent="0" algn="ctr">
              <a:buNone/>
            </a:pPr>
            <a:r>
              <a:rPr lang="en-US" sz="1800" b="1" dirty="0">
                <a:solidFill>
                  <a:srgbClr val="FFFFFF"/>
                </a:solidFill>
                <a:latin typeface="Georgia" pitchFamily="34" charset="0"/>
                <a:ea typeface="Georgia" pitchFamily="34" charset="-122"/>
                <a:cs typeface="Georgia" pitchFamily="34" charset="-120"/>
              </a:rPr>
              <a:t>05</a:t>
            </a:r>
            <a:endParaRPr lang="en-US" sz="1800" dirty="0"/>
          </a:p>
        </p:txBody>
      </p:sp>
      <p:sp>
        <p:nvSpPr>
          <p:cNvPr id="28" name="Text 26"/>
          <p:cNvSpPr/>
          <p:nvPr/>
        </p:nvSpPr>
        <p:spPr>
          <a:xfrm>
            <a:off x="1170432" y="3986784"/>
            <a:ext cx="2743200" cy="274320"/>
          </a:xfrm>
          <a:prstGeom prst="rect">
            <a:avLst/>
          </a:prstGeom>
          <a:noFill/>
          <a:ln/>
        </p:spPr>
        <p:txBody>
          <a:bodyPr wrap="square" lIns="0" tIns="0" rIns="0" bIns="0" rtlCol="0" anchor="ctr"/>
          <a:lstStyle/>
          <a:p>
            <a:pPr marL="0" indent="0">
              <a:buNone/>
            </a:pPr>
            <a:r>
              <a:rPr lang="en-US" b="1" dirty="0">
                <a:solidFill>
                  <a:srgbClr val="015C38"/>
                </a:solidFill>
                <a:latin typeface="Georgia" pitchFamily="34" charset="0"/>
                <a:ea typeface="Georgia" pitchFamily="34" charset="-122"/>
                <a:cs typeface="Georgia" pitchFamily="34" charset="-120"/>
              </a:rPr>
              <a:t>Apply It Immediately</a:t>
            </a:r>
            <a:endParaRPr lang="en-US" dirty="0"/>
          </a:p>
        </p:txBody>
      </p:sp>
      <p:sp>
        <p:nvSpPr>
          <p:cNvPr id="29" name="Text 27"/>
          <p:cNvSpPr/>
          <p:nvPr/>
        </p:nvSpPr>
        <p:spPr>
          <a:xfrm>
            <a:off x="1170432" y="4261104"/>
            <a:ext cx="7406640" cy="274320"/>
          </a:xfrm>
          <a:prstGeom prst="rect">
            <a:avLst/>
          </a:prstGeom>
          <a:noFill/>
          <a:ln/>
        </p:spPr>
        <p:txBody>
          <a:bodyPr wrap="square" lIns="0" tIns="0" rIns="0" bIns="0" rtlCol="0" anchor="ctr"/>
          <a:lstStyle/>
          <a:p>
            <a:pPr marL="0" indent="0">
              <a:buNone/>
            </a:pPr>
            <a:r>
              <a:rPr lang="en-US" sz="1600" dirty="0">
                <a:solidFill>
                  <a:srgbClr val="4A6B5A"/>
                </a:solidFill>
                <a:latin typeface="Calibri" pitchFamily="34" charset="0"/>
                <a:ea typeface="Calibri" pitchFamily="34" charset="-122"/>
                <a:cs typeface="Calibri" pitchFamily="34" charset="-120"/>
              </a:rPr>
              <a:t>Leave ready to use tool for your next interview, LinkedIn profile, or job application</a:t>
            </a:r>
            <a:r>
              <a:rPr lang="en-US" sz="1000" dirty="0">
                <a:solidFill>
                  <a:srgbClr val="4A6B5A"/>
                </a:solidFill>
                <a:latin typeface="Calibri" pitchFamily="34" charset="0"/>
                <a:ea typeface="Calibri" pitchFamily="34" charset="-122"/>
                <a:cs typeface="Calibri" pitchFamily="34" charset="-120"/>
              </a:rPr>
              <a:t>.</a:t>
            </a:r>
            <a:endParaRPr lang="en-US" sz="1000" dirty="0"/>
          </a:p>
        </p:txBody>
      </p:sp>
      <p:sp>
        <p:nvSpPr>
          <p:cNvPr id="33" name="Shape 23">
            <a:extLst>
              <a:ext uri="{FF2B5EF4-FFF2-40B4-BE49-F238E27FC236}">
                <a16:creationId xmlns:a16="http://schemas.microsoft.com/office/drawing/2014/main" id="{7B3CAD6A-386C-F31D-6487-D42913855A61}"/>
              </a:ext>
            </a:extLst>
          </p:cNvPr>
          <p:cNvSpPr/>
          <p:nvPr/>
        </p:nvSpPr>
        <p:spPr>
          <a:xfrm>
            <a:off x="0" y="4892040"/>
            <a:ext cx="9144000" cy="251460"/>
          </a:xfrm>
          <a:prstGeom prst="rect">
            <a:avLst/>
          </a:prstGeom>
          <a:solidFill>
            <a:srgbClr val="028853"/>
          </a:solidFill>
          <a:ln/>
        </p:spPr>
        <p:txBody>
          <a:bodyPr/>
          <a:lstStyle/>
          <a:p>
            <a:endParaRPr lang="en-CA"/>
          </a:p>
        </p:txBody>
      </p:sp>
      <p:sp>
        <p:nvSpPr>
          <p:cNvPr id="34" name="Text 24">
            <a:extLst>
              <a:ext uri="{FF2B5EF4-FFF2-40B4-BE49-F238E27FC236}">
                <a16:creationId xmlns:a16="http://schemas.microsoft.com/office/drawing/2014/main" id="{2A8C3184-461B-FCCE-1044-60811AAE276A}"/>
              </a:ext>
            </a:extLst>
          </p:cNvPr>
          <p:cNvSpPr/>
          <p:nvPr/>
        </p:nvSpPr>
        <p:spPr>
          <a:xfrm>
            <a:off x="137160" y="4901184"/>
            <a:ext cx="6217920" cy="228600"/>
          </a:xfrm>
          <a:prstGeom prst="rect">
            <a:avLst/>
          </a:prstGeom>
          <a:noFill/>
          <a:ln/>
        </p:spPr>
        <p:txBody>
          <a:bodyPr wrap="square" lIns="0" tIns="0" rIns="0" bIns="0" rtlCol="0" anchor="ctr"/>
          <a:lstStyle/>
          <a:p>
            <a:pPr marL="0" indent="0">
              <a:buNone/>
            </a:pPr>
            <a:r>
              <a:rPr lang="en-US" sz="800" dirty="0">
                <a:solidFill>
                  <a:srgbClr val="FFFFFF"/>
                </a:solidFill>
                <a:latin typeface="Calibri" pitchFamily="34" charset="0"/>
                <a:ea typeface="Calibri" pitchFamily="34" charset="-122"/>
                <a:cs typeface="Calibri" pitchFamily="34" charset="-120"/>
              </a:rPr>
              <a:t>AI Aware Career Readiness Workshop – This presentation was created using Claude 4.6 and ChatGPT 5.5  Images were created by ChatGPT.</a:t>
            </a:r>
            <a:endParaRPr lang="en-US" sz="800" dirty="0"/>
          </a:p>
        </p:txBody>
      </p:sp>
      <p:sp>
        <p:nvSpPr>
          <p:cNvPr id="35" name="Text 25">
            <a:extLst>
              <a:ext uri="{FF2B5EF4-FFF2-40B4-BE49-F238E27FC236}">
                <a16:creationId xmlns:a16="http://schemas.microsoft.com/office/drawing/2014/main" id="{5A675DFC-38E1-A70E-A151-28685BF787C3}"/>
              </a:ext>
            </a:extLst>
          </p:cNvPr>
          <p:cNvSpPr/>
          <p:nvPr/>
        </p:nvSpPr>
        <p:spPr>
          <a:xfrm>
            <a:off x="6400800" y="4901184"/>
            <a:ext cx="2606040" cy="228600"/>
          </a:xfrm>
          <a:prstGeom prst="rect">
            <a:avLst/>
          </a:prstGeom>
          <a:noFill/>
          <a:ln/>
        </p:spPr>
        <p:txBody>
          <a:bodyPr wrap="square" lIns="0" tIns="0" rIns="0" bIns="0" rtlCol="0" anchor="ctr"/>
          <a:lstStyle/>
          <a:p>
            <a:pPr marL="0" indent="0" algn="r">
              <a:buNone/>
            </a:pPr>
            <a:r>
              <a:rPr lang="en-US" sz="800" dirty="0">
                <a:solidFill>
                  <a:srgbClr val="FFFFFF"/>
                </a:solidFill>
                <a:latin typeface="Calibri" pitchFamily="34" charset="0"/>
                <a:ea typeface="Calibri" pitchFamily="34" charset="-122"/>
                <a:cs typeface="Calibri" pitchFamily="34" charset="-120"/>
              </a:rPr>
              <a:t>May 12, 2026  |  12:30-1:30 PM PST</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028853"/>
        </a:solidFill>
        <a:effectLst/>
      </p:bgPr>
    </p:bg>
    <p:spTree>
      <p:nvGrpSpPr>
        <p:cNvPr id="1" name=""/>
        <p:cNvGrpSpPr/>
        <p:nvPr/>
      </p:nvGrpSpPr>
      <p:grpSpPr>
        <a:xfrm>
          <a:off x="0" y="0"/>
          <a:ext cx="0" cy="0"/>
          <a:chOff x="0" y="0"/>
          <a:chExt cx="0" cy="0"/>
        </a:xfrm>
      </p:grpSpPr>
      <p:sp>
        <p:nvSpPr>
          <p:cNvPr id="2" name="Shape 0"/>
          <p:cNvSpPr/>
          <p:nvPr/>
        </p:nvSpPr>
        <p:spPr>
          <a:xfrm>
            <a:off x="0" y="0"/>
            <a:ext cx="9144000" cy="164592"/>
          </a:xfrm>
          <a:prstGeom prst="rect">
            <a:avLst/>
          </a:prstGeom>
          <a:solidFill>
            <a:srgbClr val="F5C842"/>
          </a:solidFill>
          <a:ln/>
        </p:spPr>
        <p:txBody>
          <a:bodyPr/>
          <a:lstStyle/>
          <a:p>
            <a:endParaRPr lang="en-CA"/>
          </a:p>
        </p:txBody>
      </p:sp>
      <p:sp>
        <p:nvSpPr>
          <p:cNvPr id="3" name="Text 1"/>
          <p:cNvSpPr/>
          <p:nvPr/>
        </p:nvSpPr>
        <p:spPr>
          <a:xfrm>
            <a:off x="457200" y="274320"/>
            <a:ext cx="8229600" cy="384048"/>
          </a:xfrm>
          <a:prstGeom prst="rect">
            <a:avLst/>
          </a:prstGeom>
          <a:noFill/>
          <a:ln/>
        </p:spPr>
        <p:txBody>
          <a:bodyPr wrap="square" lIns="0" tIns="0" rIns="0" bIns="0" rtlCol="0" anchor="ctr"/>
          <a:lstStyle/>
          <a:p>
            <a:pPr marL="0" indent="0" algn="ctr">
              <a:buNone/>
            </a:pPr>
            <a:r>
              <a:rPr lang="en-US" sz="1300" b="1" kern="0" spc="300" dirty="0">
                <a:solidFill>
                  <a:srgbClr val="FFFFFF"/>
                </a:solidFill>
                <a:latin typeface="Calibri" pitchFamily="34" charset="0"/>
                <a:ea typeface="Calibri" pitchFamily="34" charset="-122"/>
                <a:cs typeface="Calibri" pitchFamily="34" charset="-120"/>
              </a:rPr>
              <a:t>QUICK POLL</a:t>
            </a:r>
            <a:endParaRPr lang="en-US" sz="1300" dirty="0"/>
          </a:p>
        </p:txBody>
      </p:sp>
      <p:sp>
        <p:nvSpPr>
          <p:cNvPr id="4" name="Text 2"/>
          <p:cNvSpPr/>
          <p:nvPr/>
        </p:nvSpPr>
        <p:spPr>
          <a:xfrm>
            <a:off x="457200" y="713232"/>
            <a:ext cx="8229600" cy="502920"/>
          </a:xfrm>
          <a:prstGeom prst="rect">
            <a:avLst/>
          </a:prstGeom>
          <a:noFill/>
          <a:ln/>
        </p:spPr>
        <p:txBody>
          <a:bodyPr wrap="square" lIns="0" tIns="0" rIns="0" bIns="0" rtlCol="0" anchor="ctr"/>
          <a:lstStyle/>
          <a:p>
            <a:pPr marL="0" indent="0" algn="ctr">
              <a:buNone/>
            </a:pPr>
            <a:r>
              <a:rPr lang="en-US" sz="2600" b="1" dirty="0">
                <a:solidFill>
                  <a:srgbClr val="FFFFFF"/>
                </a:solidFill>
                <a:latin typeface="Georgia" pitchFamily="34" charset="0"/>
                <a:ea typeface="Georgia" pitchFamily="34" charset="-122"/>
                <a:cs typeface="Georgia" pitchFamily="34" charset="-120"/>
              </a:rPr>
              <a:t>Which AI tools have you used before today?</a:t>
            </a:r>
            <a:endParaRPr lang="en-US" sz="2600" dirty="0"/>
          </a:p>
        </p:txBody>
      </p:sp>
      <p:sp>
        <p:nvSpPr>
          <p:cNvPr id="5" name="Text 3"/>
          <p:cNvSpPr/>
          <p:nvPr/>
        </p:nvSpPr>
        <p:spPr>
          <a:xfrm>
            <a:off x="457200" y="1261872"/>
            <a:ext cx="8229600" cy="292608"/>
          </a:xfrm>
          <a:prstGeom prst="rect">
            <a:avLst/>
          </a:prstGeom>
          <a:noFill/>
          <a:ln/>
        </p:spPr>
        <p:txBody>
          <a:bodyPr wrap="square" lIns="0" tIns="0" rIns="0" bIns="0" rtlCol="0" anchor="ctr"/>
          <a:lstStyle/>
          <a:p>
            <a:pPr marL="0" indent="0" algn="ctr">
              <a:buNone/>
            </a:pPr>
            <a:r>
              <a:rPr lang="en-US" sz="1200" i="1" dirty="0">
                <a:solidFill>
                  <a:srgbClr val="FFFFFF"/>
                </a:solidFill>
                <a:latin typeface="Calibri" pitchFamily="34" charset="0"/>
                <a:ea typeface="Calibri" pitchFamily="34" charset="-122"/>
                <a:cs typeface="Calibri" pitchFamily="34" charset="-120"/>
              </a:rPr>
              <a:t>(Select all that apply - Zoom poll launching now)</a:t>
            </a:r>
            <a:endParaRPr lang="en-US" sz="1200" dirty="0"/>
          </a:p>
        </p:txBody>
      </p:sp>
      <p:sp>
        <p:nvSpPr>
          <p:cNvPr id="6" name="Shape 4"/>
          <p:cNvSpPr/>
          <p:nvPr/>
        </p:nvSpPr>
        <p:spPr>
          <a:xfrm>
            <a:off x="457200" y="1737360"/>
            <a:ext cx="2651760" cy="457200"/>
          </a:xfrm>
          <a:prstGeom prst="rect">
            <a:avLst/>
          </a:prstGeom>
          <a:solidFill>
            <a:srgbClr val="015C38"/>
          </a:solidFill>
          <a:ln/>
          <a:effectLst>
            <a:outerShdw blurRad="63500" dist="25400" dir="8100000" algn="bl" rotWithShape="0">
              <a:srgbClr val="000000">
                <a:alpha val="10000"/>
              </a:srgbClr>
            </a:outerShdw>
          </a:effectLst>
        </p:spPr>
        <p:txBody>
          <a:bodyPr/>
          <a:lstStyle/>
          <a:p>
            <a:endParaRPr lang="en-CA"/>
          </a:p>
        </p:txBody>
      </p:sp>
      <p:sp>
        <p:nvSpPr>
          <p:cNvPr id="7" name="Text 5"/>
          <p:cNvSpPr/>
          <p:nvPr/>
        </p:nvSpPr>
        <p:spPr>
          <a:xfrm>
            <a:off x="457200" y="1737360"/>
            <a:ext cx="2651760" cy="457200"/>
          </a:xfrm>
          <a:prstGeom prst="rect">
            <a:avLst/>
          </a:prstGeom>
          <a:noFill/>
          <a:ln/>
        </p:spPr>
        <p:txBody>
          <a:bodyPr wrap="square" lIns="0" tIns="0" rIns="0" bIns="0" rtlCol="0" anchor="ctr"/>
          <a:lstStyle/>
          <a:p>
            <a:pPr marL="0" indent="0" algn="ctr">
              <a:buNone/>
            </a:pPr>
            <a:r>
              <a:rPr lang="en-US" sz="1300" b="1" dirty="0">
                <a:solidFill>
                  <a:srgbClr val="FFFFFF"/>
                </a:solidFill>
                <a:latin typeface="Calibri" pitchFamily="34" charset="0"/>
                <a:ea typeface="Calibri" pitchFamily="34" charset="-122"/>
                <a:cs typeface="Calibri" pitchFamily="34" charset="-120"/>
              </a:rPr>
              <a:t>ChatGPT</a:t>
            </a:r>
            <a:endParaRPr lang="en-US" sz="1300" dirty="0"/>
          </a:p>
        </p:txBody>
      </p:sp>
      <p:sp>
        <p:nvSpPr>
          <p:cNvPr id="8" name="Shape 6"/>
          <p:cNvSpPr/>
          <p:nvPr/>
        </p:nvSpPr>
        <p:spPr>
          <a:xfrm>
            <a:off x="3246120" y="1737360"/>
            <a:ext cx="2651760" cy="457200"/>
          </a:xfrm>
          <a:prstGeom prst="rect">
            <a:avLst/>
          </a:prstGeom>
          <a:solidFill>
            <a:srgbClr val="015C38"/>
          </a:solidFill>
          <a:ln/>
          <a:effectLst>
            <a:outerShdw blurRad="63500" dist="25400" dir="8100000" algn="bl" rotWithShape="0">
              <a:srgbClr val="000000">
                <a:alpha val="10000"/>
              </a:srgbClr>
            </a:outerShdw>
          </a:effectLst>
        </p:spPr>
        <p:txBody>
          <a:bodyPr/>
          <a:lstStyle/>
          <a:p>
            <a:endParaRPr lang="en-CA"/>
          </a:p>
        </p:txBody>
      </p:sp>
      <p:sp>
        <p:nvSpPr>
          <p:cNvPr id="9" name="Text 7"/>
          <p:cNvSpPr/>
          <p:nvPr/>
        </p:nvSpPr>
        <p:spPr>
          <a:xfrm>
            <a:off x="3246120" y="1737360"/>
            <a:ext cx="2651760" cy="457200"/>
          </a:xfrm>
          <a:prstGeom prst="rect">
            <a:avLst/>
          </a:prstGeom>
          <a:noFill/>
          <a:ln/>
        </p:spPr>
        <p:txBody>
          <a:bodyPr wrap="square" lIns="0" tIns="0" rIns="0" bIns="0" rtlCol="0" anchor="ctr"/>
          <a:lstStyle/>
          <a:p>
            <a:pPr marL="0" indent="0" algn="ctr">
              <a:buNone/>
            </a:pPr>
            <a:r>
              <a:rPr lang="en-US" sz="1300" b="1" dirty="0">
                <a:solidFill>
                  <a:srgbClr val="FFFFFF"/>
                </a:solidFill>
                <a:latin typeface="Calibri" pitchFamily="34" charset="0"/>
                <a:ea typeface="Calibri" pitchFamily="34" charset="-122"/>
                <a:cs typeface="Calibri" pitchFamily="34" charset="-120"/>
              </a:rPr>
              <a:t>Microsoft Copilot</a:t>
            </a:r>
            <a:endParaRPr lang="en-US" sz="1300" dirty="0"/>
          </a:p>
        </p:txBody>
      </p:sp>
      <p:sp>
        <p:nvSpPr>
          <p:cNvPr id="10" name="Shape 8"/>
          <p:cNvSpPr/>
          <p:nvPr/>
        </p:nvSpPr>
        <p:spPr>
          <a:xfrm>
            <a:off x="6035040" y="1737360"/>
            <a:ext cx="2651760" cy="457200"/>
          </a:xfrm>
          <a:prstGeom prst="rect">
            <a:avLst/>
          </a:prstGeom>
          <a:solidFill>
            <a:srgbClr val="015C38"/>
          </a:solidFill>
          <a:ln/>
          <a:effectLst>
            <a:outerShdw blurRad="63500" dist="25400" dir="8100000" algn="bl" rotWithShape="0">
              <a:srgbClr val="000000">
                <a:alpha val="10000"/>
              </a:srgbClr>
            </a:outerShdw>
          </a:effectLst>
        </p:spPr>
        <p:txBody>
          <a:bodyPr/>
          <a:lstStyle/>
          <a:p>
            <a:endParaRPr lang="en-CA"/>
          </a:p>
        </p:txBody>
      </p:sp>
      <p:sp>
        <p:nvSpPr>
          <p:cNvPr id="11" name="Text 9"/>
          <p:cNvSpPr/>
          <p:nvPr/>
        </p:nvSpPr>
        <p:spPr>
          <a:xfrm>
            <a:off x="6035040" y="1737360"/>
            <a:ext cx="2651760" cy="457200"/>
          </a:xfrm>
          <a:prstGeom prst="rect">
            <a:avLst/>
          </a:prstGeom>
          <a:noFill/>
          <a:ln/>
        </p:spPr>
        <p:txBody>
          <a:bodyPr wrap="square" lIns="0" tIns="0" rIns="0" bIns="0" rtlCol="0" anchor="ctr"/>
          <a:lstStyle/>
          <a:p>
            <a:pPr marL="0" indent="0" algn="ctr">
              <a:buNone/>
            </a:pPr>
            <a:r>
              <a:rPr lang="en-US" sz="1300" b="1" dirty="0">
                <a:solidFill>
                  <a:srgbClr val="FFFFFF"/>
                </a:solidFill>
                <a:latin typeface="Calibri" pitchFamily="34" charset="0"/>
                <a:ea typeface="Calibri" pitchFamily="34" charset="-122"/>
                <a:cs typeface="Calibri" pitchFamily="34" charset="-120"/>
              </a:rPr>
              <a:t>Google Gemini</a:t>
            </a:r>
            <a:endParaRPr lang="en-US" sz="1300" dirty="0"/>
          </a:p>
        </p:txBody>
      </p:sp>
      <p:sp>
        <p:nvSpPr>
          <p:cNvPr id="12" name="Shape 10"/>
          <p:cNvSpPr/>
          <p:nvPr/>
        </p:nvSpPr>
        <p:spPr>
          <a:xfrm>
            <a:off x="457200" y="2286000"/>
            <a:ext cx="2651760" cy="457200"/>
          </a:xfrm>
          <a:prstGeom prst="rect">
            <a:avLst/>
          </a:prstGeom>
          <a:solidFill>
            <a:srgbClr val="015C38"/>
          </a:solidFill>
          <a:ln/>
          <a:effectLst>
            <a:outerShdw blurRad="63500" dist="25400" dir="8100000" algn="bl" rotWithShape="0">
              <a:srgbClr val="000000">
                <a:alpha val="10000"/>
              </a:srgbClr>
            </a:outerShdw>
          </a:effectLst>
        </p:spPr>
        <p:txBody>
          <a:bodyPr/>
          <a:lstStyle/>
          <a:p>
            <a:endParaRPr lang="en-CA"/>
          </a:p>
        </p:txBody>
      </p:sp>
      <p:sp>
        <p:nvSpPr>
          <p:cNvPr id="13" name="Text 11"/>
          <p:cNvSpPr/>
          <p:nvPr/>
        </p:nvSpPr>
        <p:spPr>
          <a:xfrm>
            <a:off x="457200" y="2286000"/>
            <a:ext cx="2651760" cy="457200"/>
          </a:xfrm>
          <a:prstGeom prst="rect">
            <a:avLst/>
          </a:prstGeom>
          <a:noFill/>
          <a:ln/>
        </p:spPr>
        <p:txBody>
          <a:bodyPr wrap="square" lIns="0" tIns="0" rIns="0" bIns="0" rtlCol="0" anchor="ctr"/>
          <a:lstStyle/>
          <a:p>
            <a:pPr marL="0" indent="0" algn="ctr">
              <a:buNone/>
            </a:pPr>
            <a:r>
              <a:rPr lang="en-US" sz="1300" b="1" dirty="0">
                <a:solidFill>
                  <a:srgbClr val="FFFFFF"/>
                </a:solidFill>
                <a:latin typeface="Calibri" pitchFamily="34" charset="0"/>
                <a:ea typeface="Calibri" pitchFamily="34" charset="-122"/>
                <a:cs typeface="Calibri" pitchFamily="34" charset="-120"/>
              </a:rPr>
              <a:t>Claude</a:t>
            </a:r>
            <a:endParaRPr lang="en-US" sz="1300" dirty="0"/>
          </a:p>
        </p:txBody>
      </p:sp>
      <p:sp>
        <p:nvSpPr>
          <p:cNvPr id="14" name="Shape 12"/>
          <p:cNvSpPr/>
          <p:nvPr/>
        </p:nvSpPr>
        <p:spPr>
          <a:xfrm>
            <a:off x="3246120" y="2286000"/>
            <a:ext cx="2651760" cy="457200"/>
          </a:xfrm>
          <a:prstGeom prst="rect">
            <a:avLst/>
          </a:prstGeom>
          <a:solidFill>
            <a:srgbClr val="015C38"/>
          </a:solidFill>
          <a:ln/>
          <a:effectLst>
            <a:outerShdw blurRad="63500" dist="25400" dir="8100000" algn="bl" rotWithShape="0">
              <a:srgbClr val="000000">
                <a:alpha val="10000"/>
              </a:srgbClr>
            </a:outerShdw>
          </a:effectLst>
        </p:spPr>
        <p:txBody>
          <a:bodyPr/>
          <a:lstStyle/>
          <a:p>
            <a:endParaRPr lang="en-CA"/>
          </a:p>
        </p:txBody>
      </p:sp>
      <p:sp>
        <p:nvSpPr>
          <p:cNvPr id="15" name="Text 13"/>
          <p:cNvSpPr/>
          <p:nvPr/>
        </p:nvSpPr>
        <p:spPr>
          <a:xfrm>
            <a:off x="3246120" y="2286000"/>
            <a:ext cx="2651760" cy="457200"/>
          </a:xfrm>
          <a:prstGeom prst="rect">
            <a:avLst/>
          </a:prstGeom>
          <a:noFill/>
          <a:ln/>
        </p:spPr>
        <p:txBody>
          <a:bodyPr wrap="square" lIns="0" tIns="0" rIns="0" bIns="0" rtlCol="0" anchor="ctr"/>
          <a:lstStyle/>
          <a:p>
            <a:pPr marL="0" indent="0" algn="ctr">
              <a:buNone/>
            </a:pPr>
            <a:r>
              <a:rPr lang="en-US" sz="1300" b="1" dirty="0">
                <a:solidFill>
                  <a:srgbClr val="FFFFFF"/>
                </a:solidFill>
                <a:latin typeface="Calibri" pitchFamily="34" charset="0"/>
                <a:ea typeface="Calibri" pitchFamily="34" charset="-122"/>
                <a:cs typeface="Calibri" pitchFamily="34" charset="-120"/>
              </a:rPr>
              <a:t>DeepSeek</a:t>
            </a:r>
            <a:endParaRPr lang="en-US" sz="1300" dirty="0"/>
          </a:p>
        </p:txBody>
      </p:sp>
      <p:sp>
        <p:nvSpPr>
          <p:cNvPr id="16" name="Shape 14"/>
          <p:cNvSpPr/>
          <p:nvPr/>
        </p:nvSpPr>
        <p:spPr>
          <a:xfrm>
            <a:off x="6035040" y="2286000"/>
            <a:ext cx="2651760" cy="457200"/>
          </a:xfrm>
          <a:prstGeom prst="rect">
            <a:avLst/>
          </a:prstGeom>
          <a:solidFill>
            <a:srgbClr val="015C38"/>
          </a:solidFill>
          <a:ln/>
          <a:effectLst>
            <a:outerShdw blurRad="63500" dist="25400" dir="8100000" algn="bl" rotWithShape="0">
              <a:srgbClr val="000000">
                <a:alpha val="10000"/>
              </a:srgbClr>
            </a:outerShdw>
          </a:effectLst>
        </p:spPr>
        <p:txBody>
          <a:bodyPr/>
          <a:lstStyle/>
          <a:p>
            <a:endParaRPr lang="en-CA"/>
          </a:p>
        </p:txBody>
      </p:sp>
      <p:sp>
        <p:nvSpPr>
          <p:cNvPr id="17" name="Text 15"/>
          <p:cNvSpPr/>
          <p:nvPr/>
        </p:nvSpPr>
        <p:spPr>
          <a:xfrm>
            <a:off x="6035040" y="2286000"/>
            <a:ext cx="2651760" cy="457200"/>
          </a:xfrm>
          <a:prstGeom prst="rect">
            <a:avLst/>
          </a:prstGeom>
          <a:noFill/>
          <a:ln/>
        </p:spPr>
        <p:txBody>
          <a:bodyPr wrap="square" lIns="0" tIns="0" rIns="0" bIns="0" rtlCol="0" anchor="ctr"/>
          <a:lstStyle/>
          <a:p>
            <a:pPr marL="0" indent="0" algn="ctr">
              <a:buNone/>
            </a:pPr>
            <a:r>
              <a:rPr lang="en-US" sz="1300" b="1" dirty="0">
                <a:solidFill>
                  <a:srgbClr val="FFFFFF"/>
                </a:solidFill>
                <a:latin typeface="Calibri" pitchFamily="34" charset="0"/>
                <a:ea typeface="Calibri" pitchFamily="34" charset="-122"/>
                <a:cs typeface="Calibri" pitchFamily="34" charset="-120"/>
              </a:rPr>
              <a:t>Grok</a:t>
            </a:r>
            <a:endParaRPr lang="en-US" sz="1300" dirty="0"/>
          </a:p>
        </p:txBody>
      </p:sp>
      <p:sp>
        <p:nvSpPr>
          <p:cNvPr id="18" name="Shape 16"/>
          <p:cNvSpPr/>
          <p:nvPr/>
        </p:nvSpPr>
        <p:spPr>
          <a:xfrm>
            <a:off x="457200" y="2834640"/>
            <a:ext cx="2651760" cy="457200"/>
          </a:xfrm>
          <a:prstGeom prst="rect">
            <a:avLst/>
          </a:prstGeom>
          <a:solidFill>
            <a:srgbClr val="015C38"/>
          </a:solidFill>
          <a:ln/>
          <a:effectLst>
            <a:outerShdw blurRad="63500" dist="25400" dir="8100000" algn="bl" rotWithShape="0">
              <a:srgbClr val="000000">
                <a:alpha val="10000"/>
              </a:srgbClr>
            </a:outerShdw>
          </a:effectLst>
        </p:spPr>
        <p:txBody>
          <a:bodyPr/>
          <a:lstStyle/>
          <a:p>
            <a:endParaRPr lang="en-CA"/>
          </a:p>
        </p:txBody>
      </p:sp>
      <p:sp>
        <p:nvSpPr>
          <p:cNvPr id="19" name="Text 17"/>
          <p:cNvSpPr/>
          <p:nvPr/>
        </p:nvSpPr>
        <p:spPr>
          <a:xfrm>
            <a:off x="457200" y="2834640"/>
            <a:ext cx="2651760" cy="457200"/>
          </a:xfrm>
          <a:prstGeom prst="rect">
            <a:avLst/>
          </a:prstGeom>
          <a:noFill/>
          <a:ln/>
        </p:spPr>
        <p:txBody>
          <a:bodyPr wrap="square" lIns="0" tIns="0" rIns="0" bIns="0" rtlCol="0" anchor="ctr"/>
          <a:lstStyle/>
          <a:p>
            <a:pPr marL="0" indent="0" algn="ctr">
              <a:buNone/>
            </a:pPr>
            <a:r>
              <a:rPr lang="en-US" sz="1300" b="1" dirty="0">
                <a:solidFill>
                  <a:srgbClr val="FFFFFF"/>
                </a:solidFill>
                <a:latin typeface="Calibri" pitchFamily="34" charset="0"/>
                <a:ea typeface="Calibri" pitchFamily="34" charset="-122"/>
                <a:cs typeface="Calibri" pitchFamily="34" charset="-120"/>
              </a:rPr>
              <a:t>Perplexity</a:t>
            </a:r>
            <a:endParaRPr lang="en-US" sz="1300" dirty="0"/>
          </a:p>
        </p:txBody>
      </p:sp>
      <p:sp>
        <p:nvSpPr>
          <p:cNvPr id="20" name="Shape 18"/>
          <p:cNvSpPr/>
          <p:nvPr/>
        </p:nvSpPr>
        <p:spPr>
          <a:xfrm>
            <a:off x="3246120" y="2834640"/>
            <a:ext cx="2651760" cy="457200"/>
          </a:xfrm>
          <a:prstGeom prst="rect">
            <a:avLst/>
          </a:prstGeom>
          <a:solidFill>
            <a:srgbClr val="015C38"/>
          </a:solidFill>
          <a:ln/>
          <a:effectLst>
            <a:outerShdw blurRad="63500" dist="25400" dir="8100000" algn="bl" rotWithShape="0">
              <a:srgbClr val="000000">
                <a:alpha val="10000"/>
              </a:srgbClr>
            </a:outerShdw>
          </a:effectLst>
        </p:spPr>
        <p:txBody>
          <a:bodyPr/>
          <a:lstStyle/>
          <a:p>
            <a:endParaRPr lang="en-CA"/>
          </a:p>
        </p:txBody>
      </p:sp>
      <p:sp>
        <p:nvSpPr>
          <p:cNvPr id="21" name="Text 19"/>
          <p:cNvSpPr/>
          <p:nvPr/>
        </p:nvSpPr>
        <p:spPr>
          <a:xfrm>
            <a:off x="3246120" y="2834640"/>
            <a:ext cx="2651760" cy="457200"/>
          </a:xfrm>
          <a:prstGeom prst="rect">
            <a:avLst/>
          </a:prstGeom>
          <a:noFill/>
          <a:ln/>
        </p:spPr>
        <p:txBody>
          <a:bodyPr wrap="square" lIns="0" tIns="0" rIns="0" bIns="0" rtlCol="0" anchor="ctr"/>
          <a:lstStyle/>
          <a:p>
            <a:pPr marL="0" indent="0" algn="ctr">
              <a:buNone/>
            </a:pPr>
            <a:r>
              <a:rPr lang="en-US" sz="1300" b="1" dirty="0">
                <a:solidFill>
                  <a:srgbClr val="FFFFFF"/>
                </a:solidFill>
                <a:latin typeface="Calibri" pitchFamily="34" charset="0"/>
                <a:ea typeface="Calibri" pitchFamily="34" charset="-122"/>
                <a:cs typeface="Calibri" pitchFamily="34" charset="-120"/>
              </a:rPr>
              <a:t>Other</a:t>
            </a:r>
            <a:endParaRPr lang="en-US" sz="1300" dirty="0"/>
          </a:p>
        </p:txBody>
      </p:sp>
      <p:sp>
        <p:nvSpPr>
          <p:cNvPr id="22" name="Shape 20"/>
          <p:cNvSpPr/>
          <p:nvPr/>
        </p:nvSpPr>
        <p:spPr>
          <a:xfrm>
            <a:off x="6035040" y="2834640"/>
            <a:ext cx="2651760" cy="457200"/>
          </a:xfrm>
          <a:prstGeom prst="rect">
            <a:avLst/>
          </a:prstGeom>
          <a:solidFill>
            <a:srgbClr val="015C38"/>
          </a:solidFill>
          <a:ln/>
          <a:effectLst>
            <a:outerShdw blurRad="63500" dist="25400" dir="8100000" algn="bl" rotWithShape="0">
              <a:srgbClr val="000000">
                <a:alpha val="10000"/>
              </a:srgbClr>
            </a:outerShdw>
          </a:effectLst>
        </p:spPr>
        <p:txBody>
          <a:bodyPr/>
          <a:lstStyle/>
          <a:p>
            <a:endParaRPr lang="en-CA"/>
          </a:p>
        </p:txBody>
      </p:sp>
      <p:sp>
        <p:nvSpPr>
          <p:cNvPr id="23" name="Text 21"/>
          <p:cNvSpPr/>
          <p:nvPr/>
        </p:nvSpPr>
        <p:spPr>
          <a:xfrm>
            <a:off x="6035040" y="2834640"/>
            <a:ext cx="2651760" cy="457200"/>
          </a:xfrm>
          <a:prstGeom prst="rect">
            <a:avLst/>
          </a:prstGeom>
          <a:noFill/>
          <a:ln/>
        </p:spPr>
        <p:txBody>
          <a:bodyPr wrap="square" lIns="0" tIns="0" rIns="0" bIns="0" rtlCol="0" anchor="ctr"/>
          <a:lstStyle/>
          <a:p>
            <a:pPr marL="0" indent="0" algn="ctr">
              <a:buNone/>
            </a:pPr>
            <a:r>
              <a:rPr lang="en-US" sz="1300" b="1" dirty="0">
                <a:solidFill>
                  <a:srgbClr val="FFFFFF"/>
                </a:solidFill>
                <a:latin typeface="Calibri" pitchFamily="34" charset="0"/>
                <a:ea typeface="Calibri" pitchFamily="34" charset="-122"/>
                <a:cs typeface="Calibri" pitchFamily="34" charset="-120"/>
              </a:rPr>
              <a:t>None yet - but I am ready!</a:t>
            </a:r>
            <a:endParaRPr lang="en-US" sz="1300" dirty="0"/>
          </a:p>
        </p:txBody>
      </p:sp>
      <p:sp>
        <p:nvSpPr>
          <p:cNvPr id="24" name="Shape 16"/>
          <p:cNvSpPr/>
          <p:nvPr/>
        </p:nvSpPr>
        <p:spPr>
          <a:xfrm>
            <a:off x="411480" y="3337560"/>
            <a:ext cx="8321040" cy="566928"/>
          </a:xfrm>
          <a:prstGeom prst="rect">
            <a:avLst/>
          </a:prstGeom>
          <a:solidFill>
            <a:srgbClr val="015C38"/>
          </a:solidFill>
          <a:ln/>
        </p:spPr>
        <p:txBody>
          <a:bodyPr/>
          <a:lstStyle/>
          <a:p>
            <a:endParaRPr lang="en-CA"/>
          </a:p>
        </p:txBody>
      </p:sp>
      <p:sp>
        <p:nvSpPr>
          <p:cNvPr id="25" name="Text 17"/>
          <p:cNvSpPr/>
          <p:nvPr/>
        </p:nvSpPr>
        <p:spPr>
          <a:xfrm>
            <a:off x="548640" y="3337560"/>
            <a:ext cx="8046720" cy="566928"/>
          </a:xfrm>
          <a:prstGeom prst="rect">
            <a:avLst/>
          </a:prstGeom>
          <a:noFill/>
          <a:ln/>
        </p:spPr>
        <p:txBody>
          <a:bodyPr wrap="square" lIns="0" tIns="0" rIns="0" bIns="0" rtlCol="0" anchor="ctr"/>
          <a:lstStyle/>
          <a:p>
            <a:pPr marL="0" indent="0" algn="ctr">
              <a:buNone/>
            </a:pPr>
            <a:r>
              <a:rPr lang="en-US" sz="1200" i="1" dirty="0">
                <a:solidFill>
                  <a:srgbClr val="E8F5EF"/>
                </a:solidFill>
                <a:latin typeface="Georgia" pitchFamily="34" charset="0"/>
                <a:ea typeface="Georgia" pitchFamily="34" charset="-122"/>
                <a:cs typeface="Georgia" pitchFamily="34" charset="-120"/>
              </a:rPr>
              <a:t>No matter where you are starting from - today you will use AI strategically for your career. That is a real skill.</a:t>
            </a:r>
            <a:endParaRPr lang="en-US" sz="1200" dirty="0"/>
          </a:p>
        </p:txBody>
      </p:sp>
      <p:sp>
        <p:nvSpPr>
          <p:cNvPr id="26" name="Shape 18"/>
          <p:cNvSpPr/>
          <p:nvPr/>
        </p:nvSpPr>
        <p:spPr>
          <a:xfrm>
            <a:off x="411480" y="4041648"/>
            <a:ext cx="8321040" cy="566928"/>
          </a:xfrm>
          <a:prstGeom prst="rect">
            <a:avLst/>
          </a:prstGeom>
          <a:solidFill>
            <a:srgbClr val="028853"/>
          </a:solidFill>
          <a:ln/>
        </p:spPr>
        <p:txBody>
          <a:bodyPr/>
          <a:lstStyle/>
          <a:p>
            <a:endParaRPr lang="en-CA"/>
          </a:p>
        </p:txBody>
      </p:sp>
      <p:sp>
        <p:nvSpPr>
          <p:cNvPr id="27" name="Text 19"/>
          <p:cNvSpPr/>
          <p:nvPr/>
        </p:nvSpPr>
        <p:spPr>
          <a:xfrm>
            <a:off x="548640" y="4041648"/>
            <a:ext cx="8046720" cy="566928"/>
          </a:xfrm>
          <a:prstGeom prst="rect">
            <a:avLst/>
          </a:prstGeom>
          <a:noFill/>
          <a:ln/>
        </p:spPr>
        <p:txBody>
          <a:bodyPr wrap="square" lIns="0" tIns="0" rIns="0" bIns="0" rtlCol="0" anchor="ctr"/>
          <a:lstStyle/>
          <a:p>
            <a:pPr marL="0" indent="0" algn="ctr">
              <a:buNone/>
            </a:pPr>
            <a:r>
              <a:rPr lang="en-US" sz="1200" i="1" dirty="0">
                <a:solidFill>
                  <a:srgbClr val="FFFFFF"/>
                </a:solidFill>
                <a:latin typeface="Georgia" pitchFamily="34" charset="0"/>
                <a:ea typeface="Georgia" pitchFamily="34" charset="-122"/>
                <a:cs typeface="Georgia" pitchFamily="34" charset="-120"/>
              </a:rPr>
              <a:t>What you learn today is a skill you can add to your resume and demonstrate in any interview.</a:t>
            </a:r>
            <a:endParaRPr lang="en-US" sz="1200" dirty="0"/>
          </a:p>
        </p:txBody>
      </p:sp>
      <p:sp>
        <p:nvSpPr>
          <p:cNvPr id="28" name="Shape 20"/>
          <p:cNvSpPr/>
          <p:nvPr/>
        </p:nvSpPr>
        <p:spPr>
          <a:xfrm>
            <a:off x="0" y="4892040"/>
            <a:ext cx="9144000" cy="251460"/>
          </a:xfrm>
          <a:prstGeom prst="rect">
            <a:avLst/>
          </a:prstGeom>
          <a:solidFill>
            <a:srgbClr val="015C38"/>
          </a:solidFill>
          <a:ln/>
        </p:spPr>
        <p:txBody>
          <a:bodyPr/>
          <a:lstStyle/>
          <a:p>
            <a:endParaRPr lang="en-CA"/>
          </a:p>
        </p:txBody>
      </p:sp>
      <p:sp>
        <p:nvSpPr>
          <p:cNvPr id="29" name="Text 21"/>
          <p:cNvSpPr/>
          <p:nvPr/>
        </p:nvSpPr>
        <p:spPr>
          <a:xfrm>
            <a:off x="457200" y="4901184"/>
            <a:ext cx="8229600" cy="228600"/>
          </a:xfrm>
          <a:prstGeom prst="rect">
            <a:avLst/>
          </a:prstGeom>
          <a:noFill/>
          <a:ln/>
        </p:spPr>
        <p:txBody>
          <a:bodyPr wrap="square" lIns="0" tIns="0" rIns="0" bIns="0" rtlCol="0" anchor="ctr"/>
          <a:lstStyle/>
          <a:p>
            <a:pPr marL="0" indent="0" algn="ctr">
              <a:buNone/>
            </a:pPr>
            <a:r>
              <a:rPr lang="en-US" sz="900" i="1" dirty="0">
                <a:solidFill>
                  <a:srgbClr val="E8F5EF"/>
                </a:solidFill>
                <a:latin typeface="Calibri" pitchFamily="34" charset="0"/>
                <a:ea typeface="Calibri" pitchFamily="34" charset="-122"/>
                <a:cs typeface="Calibri" pitchFamily="34" charset="-120"/>
              </a:rPr>
              <a:t>Launch the Zoom Poll using the Polling button in your Zoom toolbar now</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411480" y="137160"/>
            <a:ext cx="2103120" cy="274320"/>
          </a:xfrm>
          <a:prstGeom prst="roundRect">
            <a:avLst>
              <a:gd name="adj" fmla="val 16667"/>
            </a:avLst>
          </a:prstGeom>
          <a:solidFill>
            <a:srgbClr val="028853"/>
          </a:solidFill>
          <a:ln/>
        </p:spPr>
        <p:txBody>
          <a:bodyPr/>
          <a:lstStyle/>
          <a:p>
            <a:endParaRPr lang="en-CA"/>
          </a:p>
        </p:txBody>
      </p:sp>
      <p:sp>
        <p:nvSpPr>
          <p:cNvPr id="3" name="Text 1"/>
          <p:cNvSpPr/>
          <p:nvPr/>
        </p:nvSpPr>
        <p:spPr>
          <a:xfrm>
            <a:off x="411480" y="137160"/>
            <a:ext cx="2103120" cy="274320"/>
          </a:xfrm>
          <a:prstGeom prst="rect">
            <a:avLst/>
          </a:prstGeom>
          <a:noFill/>
          <a:ln/>
        </p:spPr>
        <p:txBody>
          <a:bodyPr wrap="square" lIns="0" tIns="0" rIns="0" bIns="0" rtlCol="0" anchor="ctr"/>
          <a:lstStyle/>
          <a:p>
            <a:pPr marL="0" indent="0" algn="ctr">
              <a:buNone/>
            </a:pPr>
            <a:r>
              <a:rPr lang="en-US" sz="850" b="1" kern="0" spc="150" dirty="0">
                <a:solidFill>
                  <a:srgbClr val="FFFFFF"/>
                </a:solidFill>
                <a:latin typeface="Calibri" pitchFamily="34" charset="0"/>
                <a:ea typeface="Calibri" pitchFamily="34" charset="-122"/>
                <a:cs typeface="Calibri" pitchFamily="34" charset="-120"/>
              </a:rPr>
              <a:t>PRACTICAL AI TOOLS</a:t>
            </a:r>
            <a:endParaRPr lang="en-US" sz="850" dirty="0"/>
          </a:p>
        </p:txBody>
      </p:sp>
      <p:sp>
        <p:nvSpPr>
          <p:cNvPr id="4" name="Text 2"/>
          <p:cNvSpPr/>
          <p:nvPr/>
        </p:nvSpPr>
        <p:spPr>
          <a:xfrm>
            <a:off x="411480" y="484632"/>
            <a:ext cx="8321040" cy="457200"/>
          </a:xfrm>
          <a:prstGeom prst="rect">
            <a:avLst/>
          </a:prstGeom>
          <a:noFill/>
          <a:ln/>
        </p:spPr>
        <p:txBody>
          <a:bodyPr wrap="square" lIns="0" tIns="0" rIns="0" bIns="0" rtlCol="0" anchor="ctr"/>
          <a:lstStyle/>
          <a:p>
            <a:pPr marL="0" indent="0">
              <a:buNone/>
            </a:pPr>
            <a:r>
              <a:rPr lang="en-US" sz="2200" b="1" dirty="0">
                <a:solidFill>
                  <a:srgbClr val="1E2D26"/>
                </a:solidFill>
                <a:latin typeface="Georgia" pitchFamily="34" charset="0"/>
                <a:ea typeface="Georgia" pitchFamily="34" charset="-122"/>
                <a:cs typeface="Georgia" pitchFamily="34" charset="-120"/>
              </a:rPr>
              <a:t>Prompting: What Works and What Doesn’t</a:t>
            </a:r>
            <a:endParaRPr lang="en-US" sz="2200" dirty="0"/>
          </a:p>
        </p:txBody>
      </p:sp>
      <p:sp>
        <p:nvSpPr>
          <p:cNvPr id="5" name="Shape 3"/>
          <p:cNvSpPr/>
          <p:nvPr/>
        </p:nvSpPr>
        <p:spPr>
          <a:xfrm>
            <a:off x="411480" y="1051560"/>
            <a:ext cx="3977640" cy="3611880"/>
          </a:xfrm>
          <a:prstGeom prst="rect">
            <a:avLst/>
          </a:prstGeom>
          <a:solidFill>
            <a:srgbClr val="FFF0EE"/>
          </a:solidFill>
          <a:ln/>
        </p:spPr>
        <p:txBody>
          <a:bodyPr/>
          <a:lstStyle/>
          <a:p>
            <a:endParaRPr lang="en-CA"/>
          </a:p>
        </p:txBody>
      </p:sp>
      <p:sp>
        <p:nvSpPr>
          <p:cNvPr id="6" name="Shape 4"/>
          <p:cNvSpPr/>
          <p:nvPr/>
        </p:nvSpPr>
        <p:spPr>
          <a:xfrm>
            <a:off x="411480" y="1051560"/>
            <a:ext cx="3977640" cy="54864"/>
          </a:xfrm>
          <a:prstGeom prst="rect">
            <a:avLst/>
          </a:prstGeom>
          <a:solidFill>
            <a:srgbClr val="CC3300"/>
          </a:solidFill>
          <a:ln/>
        </p:spPr>
        <p:txBody>
          <a:bodyPr/>
          <a:lstStyle/>
          <a:p>
            <a:endParaRPr lang="en-CA"/>
          </a:p>
        </p:txBody>
      </p:sp>
      <p:sp>
        <p:nvSpPr>
          <p:cNvPr id="7" name="Shape 5"/>
          <p:cNvSpPr/>
          <p:nvPr/>
        </p:nvSpPr>
        <p:spPr>
          <a:xfrm>
            <a:off x="411480" y="1106424"/>
            <a:ext cx="347472" cy="420624"/>
          </a:xfrm>
          <a:prstGeom prst="rect">
            <a:avLst/>
          </a:prstGeom>
          <a:solidFill>
            <a:srgbClr val="CC3300"/>
          </a:solidFill>
          <a:ln/>
        </p:spPr>
        <p:txBody>
          <a:bodyPr/>
          <a:lstStyle/>
          <a:p>
            <a:endParaRPr lang="en-CA"/>
          </a:p>
        </p:txBody>
      </p:sp>
      <p:sp>
        <p:nvSpPr>
          <p:cNvPr id="8" name="Text 6"/>
          <p:cNvSpPr/>
          <p:nvPr/>
        </p:nvSpPr>
        <p:spPr>
          <a:xfrm>
            <a:off x="411480" y="1106424"/>
            <a:ext cx="347472" cy="420624"/>
          </a:xfrm>
          <a:prstGeom prst="rect">
            <a:avLst/>
          </a:prstGeom>
          <a:noFill/>
          <a:ln/>
        </p:spPr>
        <p:txBody>
          <a:bodyPr wrap="square" lIns="0" tIns="0" rIns="0" bIns="0" rtlCol="0" anchor="ctr"/>
          <a:lstStyle/>
          <a:p>
            <a:pPr marL="0" indent="0" algn="ctr">
              <a:buNone/>
            </a:pPr>
            <a:r>
              <a:rPr lang="en-US" sz="1600" b="1" dirty="0">
                <a:solidFill>
                  <a:srgbClr val="FFFFFF"/>
                </a:solidFill>
                <a:latin typeface="Georgia" pitchFamily="34" charset="0"/>
                <a:ea typeface="Georgia" pitchFamily="34" charset="-122"/>
                <a:cs typeface="Georgia" pitchFamily="34" charset="-120"/>
              </a:rPr>
              <a:t>X</a:t>
            </a:r>
            <a:endParaRPr lang="en-US" sz="1600" dirty="0"/>
          </a:p>
        </p:txBody>
      </p:sp>
      <p:sp>
        <p:nvSpPr>
          <p:cNvPr id="9" name="Text 7"/>
          <p:cNvSpPr/>
          <p:nvPr/>
        </p:nvSpPr>
        <p:spPr>
          <a:xfrm>
            <a:off x="841248" y="1133856"/>
            <a:ext cx="3456432" cy="347472"/>
          </a:xfrm>
          <a:prstGeom prst="rect">
            <a:avLst/>
          </a:prstGeom>
          <a:noFill/>
          <a:ln/>
        </p:spPr>
        <p:txBody>
          <a:bodyPr wrap="square" lIns="0" tIns="0" rIns="0" bIns="0" rtlCol="0" anchor="ctr"/>
          <a:lstStyle/>
          <a:p>
            <a:pPr marL="0" indent="0">
              <a:buNone/>
            </a:pPr>
            <a:r>
              <a:rPr lang="en-US" sz="1100" b="1" kern="0" spc="50" dirty="0">
                <a:solidFill>
                  <a:srgbClr val="CC3300"/>
                </a:solidFill>
                <a:latin typeface="Calibri" pitchFamily="34" charset="0"/>
                <a:ea typeface="Calibri" pitchFamily="34" charset="-122"/>
                <a:cs typeface="Calibri" pitchFamily="34" charset="-120"/>
              </a:rPr>
              <a:t>NOT SO EFFECTIVE</a:t>
            </a:r>
            <a:endParaRPr lang="en-US" sz="1100" dirty="0"/>
          </a:p>
        </p:txBody>
      </p:sp>
      <p:sp>
        <p:nvSpPr>
          <p:cNvPr id="10" name="Shape 8"/>
          <p:cNvSpPr/>
          <p:nvPr/>
        </p:nvSpPr>
        <p:spPr>
          <a:xfrm>
            <a:off x="530352" y="1572768"/>
            <a:ext cx="3730752" cy="841248"/>
          </a:xfrm>
          <a:prstGeom prst="rect">
            <a:avLst/>
          </a:prstGeom>
          <a:solidFill>
            <a:srgbClr val="F5F5F5"/>
          </a:solidFill>
          <a:ln/>
        </p:spPr>
        <p:txBody>
          <a:bodyPr/>
          <a:lstStyle/>
          <a:p>
            <a:endParaRPr lang="en-CA"/>
          </a:p>
        </p:txBody>
      </p:sp>
      <p:sp>
        <p:nvSpPr>
          <p:cNvPr id="11" name="Text 9"/>
          <p:cNvSpPr/>
          <p:nvPr/>
        </p:nvSpPr>
        <p:spPr>
          <a:xfrm>
            <a:off x="576072" y="1609344"/>
            <a:ext cx="3639312" cy="768096"/>
          </a:xfrm>
          <a:prstGeom prst="rect">
            <a:avLst/>
          </a:prstGeom>
          <a:noFill/>
          <a:ln/>
        </p:spPr>
        <p:txBody>
          <a:bodyPr wrap="square" lIns="0" tIns="0" rIns="0" bIns="0" rtlCol="0" anchor="ctr"/>
          <a:lstStyle/>
          <a:p>
            <a:pPr marL="0" indent="0">
              <a:buNone/>
            </a:pPr>
            <a:r>
              <a:rPr lang="en-US" sz="1600" i="1" dirty="0">
                <a:solidFill>
                  <a:srgbClr val="1E2D26"/>
                </a:solidFill>
                <a:latin typeface="Calibri" pitchFamily="34" charset="0"/>
                <a:ea typeface="Calibri" pitchFamily="34" charset="-122"/>
                <a:cs typeface="Calibri" pitchFamily="34" charset="-120"/>
              </a:rPr>
              <a:t>"Write me a resume."</a:t>
            </a:r>
            <a:endParaRPr lang="en-US" sz="1600" dirty="0"/>
          </a:p>
        </p:txBody>
      </p:sp>
      <p:sp>
        <p:nvSpPr>
          <p:cNvPr id="12" name="Shape 10"/>
          <p:cNvSpPr/>
          <p:nvPr/>
        </p:nvSpPr>
        <p:spPr>
          <a:xfrm>
            <a:off x="530352" y="2715768"/>
            <a:ext cx="201168" cy="201168"/>
          </a:xfrm>
          <a:prstGeom prst="rect">
            <a:avLst/>
          </a:prstGeom>
          <a:solidFill>
            <a:srgbClr val="CC3300"/>
          </a:solidFill>
          <a:ln/>
        </p:spPr>
        <p:txBody>
          <a:bodyPr/>
          <a:lstStyle/>
          <a:p>
            <a:endParaRPr lang="en-CA"/>
          </a:p>
        </p:txBody>
      </p:sp>
      <p:sp>
        <p:nvSpPr>
          <p:cNvPr id="13" name="Text 11"/>
          <p:cNvSpPr/>
          <p:nvPr/>
        </p:nvSpPr>
        <p:spPr>
          <a:xfrm>
            <a:off x="822960" y="2697480"/>
            <a:ext cx="3493008" cy="347472"/>
          </a:xfrm>
          <a:prstGeom prst="rect">
            <a:avLst/>
          </a:prstGeom>
          <a:noFill/>
          <a:ln/>
        </p:spPr>
        <p:txBody>
          <a:bodyPr wrap="square" lIns="0" tIns="0" rIns="0" bIns="0" rtlCol="0" anchor="ctr"/>
          <a:lstStyle/>
          <a:p>
            <a:pPr marL="0" indent="0">
              <a:buNone/>
            </a:pPr>
            <a:r>
              <a:rPr lang="en-US" sz="1400" dirty="0">
                <a:solidFill>
                  <a:srgbClr val="993300"/>
                </a:solidFill>
                <a:latin typeface="Calibri" pitchFamily="34" charset="0"/>
                <a:ea typeface="Calibri" pitchFamily="34" charset="-122"/>
                <a:cs typeface="Calibri" pitchFamily="34" charset="-120"/>
              </a:rPr>
              <a:t>No context - AI does not know who you are</a:t>
            </a:r>
            <a:endParaRPr lang="en-US" sz="1400" dirty="0"/>
          </a:p>
        </p:txBody>
      </p:sp>
      <p:sp>
        <p:nvSpPr>
          <p:cNvPr id="14" name="Shape 12"/>
          <p:cNvSpPr/>
          <p:nvPr/>
        </p:nvSpPr>
        <p:spPr>
          <a:xfrm>
            <a:off x="530352" y="3118104"/>
            <a:ext cx="201168" cy="201168"/>
          </a:xfrm>
          <a:prstGeom prst="rect">
            <a:avLst/>
          </a:prstGeom>
          <a:solidFill>
            <a:srgbClr val="CC3300"/>
          </a:solidFill>
          <a:ln/>
        </p:spPr>
        <p:txBody>
          <a:bodyPr/>
          <a:lstStyle/>
          <a:p>
            <a:endParaRPr lang="en-CA"/>
          </a:p>
        </p:txBody>
      </p:sp>
      <p:sp>
        <p:nvSpPr>
          <p:cNvPr id="15" name="Text 13"/>
          <p:cNvSpPr/>
          <p:nvPr/>
        </p:nvSpPr>
        <p:spPr>
          <a:xfrm>
            <a:off x="822960" y="3099816"/>
            <a:ext cx="3493008" cy="347472"/>
          </a:xfrm>
          <a:prstGeom prst="rect">
            <a:avLst/>
          </a:prstGeom>
          <a:noFill/>
          <a:ln/>
        </p:spPr>
        <p:txBody>
          <a:bodyPr wrap="square" lIns="0" tIns="0" rIns="0" bIns="0" rtlCol="0" anchor="ctr"/>
          <a:lstStyle/>
          <a:p>
            <a:pPr marL="0" indent="0">
              <a:buNone/>
            </a:pPr>
            <a:r>
              <a:rPr lang="en-US" sz="1400" dirty="0">
                <a:solidFill>
                  <a:srgbClr val="993300"/>
                </a:solidFill>
                <a:latin typeface="Calibri" pitchFamily="34" charset="0"/>
                <a:ea typeface="Calibri" pitchFamily="34" charset="-122"/>
                <a:cs typeface="Calibri" pitchFamily="34" charset="-120"/>
              </a:rPr>
              <a:t>No target - what job? What industry?</a:t>
            </a:r>
            <a:endParaRPr lang="en-US" sz="1400" dirty="0"/>
          </a:p>
        </p:txBody>
      </p:sp>
      <p:sp>
        <p:nvSpPr>
          <p:cNvPr id="16" name="Shape 14"/>
          <p:cNvSpPr/>
          <p:nvPr/>
        </p:nvSpPr>
        <p:spPr>
          <a:xfrm>
            <a:off x="530352" y="3520440"/>
            <a:ext cx="201168" cy="201168"/>
          </a:xfrm>
          <a:prstGeom prst="rect">
            <a:avLst/>
          </a:prstGeom>
          <a:solidFill>
            <a:srgbClr val="CC3300"/>
          </a:solidFill>
          <a:ln/>
        </p:spPr>
        <p:txBody>
          <a:bodyPr/>
          <a:lstStyle/>
          <a:p>
            <a:endParaRPr lang="en-CA"/>
          </a:p>
        </p:txBody>
      </p:sp>
      <p:sp>
        <p:nvSpPr>
          <p:cNvPr id="17" name="Text 15"/>
          <p:cNvSpPr/>
          <p:nvPr/>
        </p:nvSpPr>
        <p:spPr>
          <a:xfrm>
            <a:off x="822960" y="3502152"/>
            <a:ext cx="3493008" cy="347472"/>
          </a:xfrm>
          <a:prstGeom prst="rect">
            <a:avLst/>
          </a:prstGeom>
          <a:noFill/>
          <a:ln/>
        </p:spPr>
        <p:txBody>
          <a:bodyPr wrap="square" lIns="0" tIns="0" rIns="0" bIns="0" rtlCol="0" anchor="ctr"/>
          <a:lstStyle/>
          <a:p>
            <a:pPr marL="0" indent="0">
              <a:buNone/>
            </a:pPr>
            <a:r>
              <a:rPr lang="en-US" sz="1400" dirty="0">
                <a:solidFill>
                  <a:srgbClr val="993300"/>
                </a:solidFill>
                <a:latin typeface="Calibri" pitchFamily="34" charset="0"/>
                <a:ea typeface="Calibri" pitchFamily="34" charset="-122"/>
                <a:cs typeface="Calibri" pitchFamily="34" charset="-120"/>
              </a:rPr>
              <a:t>No tone guidance - formal or conversational?</a:t>
            </a:r>
            <a:endParaRPr lang="en-US" sz="1400" dirty="0"/>
          </a:p>
        </p:txBody>
      </p:sp>
      <p:sp>
        <p:nvSpPr>
          <p:cNvPr id="18" name="Shape 16"/>
          <p:cNvSpPr/>
          <p:nvPr/>
        </p:nvSpPr>
        <p:spPr>
          <a:xfrm>
            <a:off x="530352" y="3922776"/>
            <a:ext cx="201168" cy="201168"/>
          </a:xfrm>
          <a:prstGeom prst="rect">
            <a:avLst/>
          </a:prstGeom>
          <a:solidFill>
            <a:srgbClr val="CC3300"/>
          </a:solidFill>
          <a:ln/>
        </p:spPr>
        <p:txBody>
          <a:bodyPr/>
          <a:lstStyle/>
          <a:p>
            <a:endParaRPr lang="en-CA"/>
          </a:p>
        </p:txBody>
      </p:sp>
      <p:sp>
        <p:nvSpPr>
          <p:cNvPr id="19" name="Text 17"/>
          <p:cNvSpPr/>
          <p:nvPr/>
        </p:nvSpPr>
        <p:spPr>
          <a:xfrm>
            <a:off x="822960" y="3904488"/>
            <a:ext cx="3493008" cy="347472"/>
          </a:xfrm>
          <a:prstGeom prst="rect">
            <a:avLst/>
          </a:prstGeom>
          <a:noFill/>
          <a:ln/>
        </p:spPr>
        <p:txBody>
          <a:bodyPr wrap="square" lIns="0" tIns="0" rIns="0" bIns="0" rtlCol="0" anchor="ctr"/>
          <a:lstStyle/>
          <a:p>
            <a:pPr marL="0" indent="0">
              <a:buNone/>
            </a:pPr>
            <a:r>
              <a:rPr lang="en-US" sz="1400" dirty="0">
                <a:solidFill>
                  <a:srgbClr val="993300"/>
                </a:solidFill>
                <a:latin typeface="Calibri" pitchFamily="34" charset="0"/>
                <a:ea typeface="Calibri" pitchFamily="34" charset="-122"/>
                <a:cs typeface="Calibri" pitchFamily="34" charset="-120"/>
              </a:rPr>
              <a:t>Output will be generic and unusable</a:t>
            </a:r>
            <a:endParaRPr lang="en-US" sz="1400" dirty="0"/>
          </a:p>
        </p:txBody>
      </p:sp>
      <p:sp>
        <p:nvSpPr>
          <p:cNvPr id="20" name="Shape 18"/>
          <p:cNvSpPr/>
          <p:nvPr/>
        </p:nvSpPr>
        <p:spPr>
          <a:xfrm>
            <a:off x="530352" y="4325112"/>
            <a:ext cx="201168" cy="201168"/>
          </a:xfrm>
          <a:prstGeom prst="rect">
            <a:avLst/>
          </a:prstGeom>
          <a:solidFill>
            <a:srgbClr val="CC3300"/>
          </a:solidFill>
          <a:ln/>
        </p:spPr>
        <p:txBody>
          <a:bodyPr/>
          <a:lstStyle/>
          <a:p>
            <a:endParaRPr lang="en-CA"/>
          </a:p>
        </p:txBody>
      </p:sp>
      <p:sp>
        <p:nvSpPr>
          <p:cNvPr id="21" name="Text 19"/>
          <p:cNvSpPr/>
          <p:nvPr/>
        </p:nvSpPr>
        <p:spPr>
          <a:xfrm>
            <a:off x="822960" y="4306824"/>
            <a:ext cx="3493008" cy="347472"/>
          </a:xfrm>
          <a:prstGeom prst="rect">
            <a:avLst/>
          </a:prstGeom>
          <a:noFill/>
          <a:ln/>
        </p:spPr>
        <p:txBody>
          <a:bodyPr wrap="square" lIns="0" tIns="0" rIns="0" bIns="0" rtlCol="0" anchor="ctr"/>
          <a:lstStyle/>
          <a:p>
            <a:pPr marL="0" indent="0">
              <a:buNone/>
            </a:pPr>
            <a:r>
              <a:rPr lang="en-US" sz="1400" dirty="0">
                <a:solidFill>
                  <a:srgbClr val="993300"/>
                </a:solidFill>
                <a:latin typeface="Calibri" pitchFamily="34" charset="0"/>
                <a:ea typeface="Calibri" pitchFamily="34" charset="-122"/>
                <a:cs typeface="Calibri" pitchFamily="34" charset="-120"/>
              </a:rPr>
              <a:t>You are not in control of the result</a:t>
            </a:r>
            <a:endParaRPr lang="en-US" sz="1400" dirty="0"/>
          </a:p>
        </p:txBody>
      </p:sp>
      <p:sp>
        <p:nvSpPr>
          <p:cNvPr id="22" name="Shape 20"/>
          <p:cNvSpPr/>
          <p:nvPr/>
        </p:nvSpPr>
        <p:spPr>
          <a:xfrm>
            <a:off x="4754880" y="1051560"/>
            <a:ext cx="3977640" cy="3611880"/>
          </a:xfrm>
          <a:prstGeom prst="rect">
            <a:avLst/>
          </a:prstGeom>
          <a:solidFill>
            <a:srgbClr val="EDFBF4"/>
          </a:solidFill>
          <a:ln/>
        </p:spPr>
        <p:txBody>
          <a:bodyPr/>
          <a:lstStyle/>
          <a:p>
            <a:endParaRPr lang="en-CA"/>
          </a:p>
        </p:txBody>
      </p:sp>
      <p:sp>
        <p:nvSpPr>
          <p:cNvPr id="23" name="Shape 21"/>
          <p:cNvSpPr/>
          <p:nvPr/>
        </p:nvSpPr>
        <p:spPr>
          <a:xfrm>
            <a:off x="4754880" y="1051560"/>
            <a:ext cx="3977640" cy="54864"/>
          </a:xfrm>
          <a:prstGeom prst="rect">
            <a:avLst/>
          </a:prstGeom>
          <a:solidFill>
            <a:srgbClr val="028853"/>
          </a:solidFill>
          <a:ln/>
        </p:spPr>
        <p:txBody>
          <a:bodyPr/>
          <a:lstStyle/>
          <a:p>
            <a:endParaRPr lang="en-CA"/>
          </a:p>
        </p:txBody>
      </p:sp>
      <p:sp>
        <p:nvSpPr>
          <p:cNvPr id="24" name="Shape 22"/>
          <p:cNvSpPr/>
          <p:nvPr/>
        </p:nvSpPr>
        <p:spPr>
          <a:xfrm>
            <a:off x="4754880" y="1106424"/>
            <a:ext cx="347472" cy="420624"/>
          </a:xfrm>
          <a:prstGeom prst="rect">
            <a:avLst/>
          </a:prstGeom>
          <a:solidFill>
            <a:srgbClr val="028853"/>
          </a:solidFill>
          <a:ln/>
        </p:spPr>
        <p:txBody>
          <a:bodyPr/>
          <a:lstStyle/>
          <a:p>
            <a:endParaRPr lang="en-CA"/>
          </a:p>
        </p:txBody>
      </p:sp>
      <p:sp>
        <p:nvSpPr>
          <p:cNvPr id="25" name="Text 23"/>
          <p:cNvSpPr/>
          <p:nvPr/>
        </p:nvSpPr>
        <p:spPr>
          <a:xfrm>
            <a:off x="4754880" y="1106424"/>
            <a:ext cx="347472" cy="420624"/>
          </a:xfrm>
          <a:prstGeom prst="rect">
            <a:avLst/>
          </a:prstGeom>
          <a:noFill/>
          <a:ln/>
        </p:spPr>
        <p:txBody>
          <a:bodyPr wrap="square" lIns="0" tIns="0" rIns="0" bIns="0" rtlCol="0" anchor="ctr"/>
          <a:lstStyle/>
          <a:p>
            <a:pPr marL="0" indent="0" algn="ctr">
              <a:buNone/>
            </a:pPr>
            <a:r>
              <a:rPr lang="en-US" sz="1600" b="1" dirty="0">
                <a:solidFill>
                  <a:srgbClr val="FFFFFF"/>
                </a:solidFill>
                <a:latin typeface="Georgia" pitchFamily="34" charset="0"/>
                <a:ea typeface="Georgia" pitchFamily="34" charset="-122"/>
                <a:cs typeface="Georgia" pitchFamily="34" charset="-120"/>
              </a:rPr>
              <a:t>V</a:t>
            </a:r>
            <a:endParaRPr lang="en-US" sz="1600" dirty="0"/>
          </a:p>
        </p:txBody>
      </p:sp>
      <p:sp>
        <p:nvSpPr>
          <p:cNvPr id="26" name="Text 24"/>
          <p:cNvSpPr/>
          <p:nvPr/>
        </p:nvSpPr>
        <p:spPr>
          <a:xfrm>
            <a:off x="5184648" y="1133856"/>
            <a:ext cx="3456432" cy="347472"/>
          </a:xfrm>
          <a:prstGeom prst="rect">
            <a:avLst/>
          </a:prstGeom>
          <a:noFill/>
          <a:ln/>
        </p:spPr>
        <p:txBody>
          <a:bodyPr wrap="square" lIns="0" tIns="0" rIns="0" bIns="0" rtlCol="0" anchor="ctr"/>
          <a:lstStyle/>
          <a:p>
            <a:pPr marL="0" indent="0">
              <a:buNone/>
            </a:pPr>
            <a:r>
              <a:rPr lang="en-US" sz="1100" b="1" kern="0" spc="50" dirty="0">
                <a:solidFill>
                  <a:srgbClr val="028853"/>
                </a:solidFill>
                <a:latin typeface="Calibri" pitchFamily="34" charset="0"/>
                <a:ea typeface="Calibri" pitchFamily="34" charset="-122"/>
                <a:cs typeface="Calibri" pitchFamily="34" charset="-120"/>
              </a:rPr>
              <a:t>EFFECTIVE</a:t>
            </a:r>
            <a:endParaRPr lang="en-US" sz="1100" dirty="0"/>
          </a:p>
        </p:txBody>
      </p:sp>
      <p:sp>
        <p:nvSpPr>
          <p:cNvPr id="27" name="Shape 25"/>
          <p:cNvSpPr/>
          <p:nvPr/>
        </p:nvSpPr>
        <p:spPr>
          <a:xfrm>
            <a:off x="4873752" y="1572768"/>
            <a:ext cx="3730752" cy="1389888"/>
          </a:xfrm>
          <a:prstGeom prst="rect">
            <a:avLst/>
          </a:prstGeom>
          <a:solidFill>
            <a:srgbClr val="F5F5F5"/>
          </a:solidFill>
          <a:ln/>
        </p:spPr>
        <p:txBody>
          <a:bodyPr/>
          <a:lstStyle/>
          <a:p>
            <a:endParaRPr lang="en-CA"/>
          </a:p>
        </p:txBody>
      </p:sp>
      <p:sp>
        <p:nvSpPr>
          <p:cNvPr id="28" name="Text 26"/>
          <p:cNvSpPr/>
          <p:nvPr/>
        </p:nvSpPr>
        <p:spPr>
          <a:xfrm>
            <a:off x="4857750" y="1572768"/>
            <a:ext cx="3783330" cy="1298448"/>
          </a:xfrm>
          <a:prstGeom prst="rect">
            <a:avLst/>
          </a:prstGeom>
          <a:noFill/>
          <a:ln/>
        </p:spPr>
        <p:txBody>
          <a:bodyPr wrap="square" lIns="0" tIns="0" rIns="0" bIns="0" rtlCol="0" anchor="t"/>
          <a:lstStyle/>
          <a:p>
            <a:pPr marL="0" indent="0">
              <a:buNone/>
            </a:pPr>
            <a:r>
              <a:rPr lang="en-US" sz="1400" i="1" dirty="0">
                <a:solidFill>
                  <a:srgbClr val="1E2D26"/>
                </a:solidFill>
                <a:latin typeface="Calibri" pitchFamily="34" charset="0"/>
                <a:ea typeface="Calibri" pitchFamily="34" charset="-122"/>
                <a:cs typeface="Calibri" pitchFamily="34" charset="-120"/>
              </a:rPr>
              <a:t>"I am a Business Administration student at Brighton College with skills in customer service, QuickBooks, and team coordination.  I am applying for an Office Coordinator role. Write a 3-sentence professional summary highlighting my strengths and enthusiasm."</a:t>
            </a:r>
            <a:endParaRPr lang="en-US" sz="1400" dirty="0"/>
          </a:p>
        </p:txBody>
      </p:sp>
      <p:sp>
        <p:nvSpPr>
          <p:cNvPr id="29" name="Shape 27"/>
          <p:cNvSpPr/>
          <p:nvPr/>
        </p:nvSpPr>
        <p:spPr>
          <a:xfrm>
            <a:off x="4873752" y="3035808"/>
            <a:ext cx="201168" cy="201168"/>
          </a:xfrm>
          <a:prstGeom prst="rect">
            <a:avLst/>
          </a:prstGeom>
          <a:solidFill>
            <a:srgbClr val="028853"/>
          </a:solidFill>
          <a:ln/>
        </p:spPr>
        <p:txBody>
          <a:bodyPr/>
          <a:lstStyle/>
          <a:p>
            <a:endParaRPr lang="en-CA"/>
          </a:p>
        </p:txBody>
      </p:sp>
      <p:sp>
        <p:nvSpPr>
          <p:cNvPr id="30" name="Text 28"/>
          <p:cNvSpPr/>
          <p:nvPr/>
        </p:nvSpPr>
        <p:spPr>
          <a:xfrm>
            <a:off x="5166360" y="3017520"/>
            <a:ext cx="3566160" cy="301752"/>
          </a:xfrm>
          <a:prstGeom prst="rect">
            <a:avLst/>
          </a:prstGeom>
          <a:noFill/>
          <a:ln/>
        </p:spPr>
        <p:txBody>
          <a:bodyPr wrap="square" lIns="0" tIns="0" rIns="0" bIns="0" rtlCol="0" anchor="ctr"/>
          <a:lstStyle/>
          <a:p>
            <a:pPr marL="0" indent="0">
              <a:buNone/>
            </a:pPr>
            <a:r>
              <a:rPr lang="en-US" sz="1400" dirty="0">
                <a:solidFill>
                  <a:srgbClr val="015C38"/>
                </a:solidFill>
                <a:latin typeface="Calibri" pitchFamily="34" charset="0"/>
                <a:ea typeface="Calibri" pitchFamily="34" charset="-122"/>
                <a:cs typeface="Calibri" pitchFamily="34" charset="-120"/>
              </a:rPr>
              <a:t>Provides context - who you are and your program</a:t>
            </a:r>
            <a:endParaRPr lang="en-US" sz="1400" dirty="0"/>
          </a:p>
        </p:txBody>
      </p:sp>
      <p:sp>
        <p:nvSpPr>
          <p:cNvPr id="31" name="Shape 29"/>
          <p:cNvSpPr/>
          <p:nvPr/>
        </p:nvSpPr>
        <p:spPr>
          <a:xfrm>
            <a:off x="4873752" y="3374136"/>
            <a:ext cx="201168" cy="201168"/>
          </a:xfrm>
          <a:prstGeom prst="rect">
            <a:avLst/>
          </a:prstGeom>
          <a:solidFill>
            <a:srgbClr val="028853"/>
          </a:solidFill>
          <a:ln/>
        </p:spPr>
        <p:txBody>
          <a:bodyPr/>
          <a:lstStyle/>
          <a:p>
            <a:endParaRPr lang="en-CA"/>
          </a:p>
        </p:txBody>
      </p:sp>
      <p:sp>
        <p:nvSpPr>
          <p:cNvPr id="32" name="Text 30"/>
          <p:cNvSpPr/>
          <p:nvPr/>
        </p:nvSpPr>
        <p:spPr>
          <a:xfrm>
            <a:off x="5166360" y="3355848"/>
            <a:ext cx="3493008" cy="301752"/>
          </a:xfrm>
          <a:prstGeom prst="rect">
            <a:avLst/>
          </a:prstGeom>
          <a:noFill/>
          <a:ln/>
        </p:spPr>
        <p:txBody>
          <a:bodyPr wrap="square" lIns="0" tIns="0" rIns="0" bIns="0" rtlCol="0" anchor="ctr"/>
          <a:lstStyle/>
          <a:p>
            <a:pPr marL="0" indent="0">
              <a:buNone/>
            </a:pPr>
            <a:r>
              <a:rPr lang="en-US" sz="1400" dirty="0">
                <a:solidFill>
                  <a:srgbClr val="015C38"/>
                </a:solidFill>
                <a:latin typeface="Calibri" pitchFamily="34" charset="0"/>
                <a:ea typeface="Calibri" pitchFamily="34" charset="-122"/>
                <a:cs typeface="Calibri" pitchFamily="34" charset="-120"/>
              </a:rPr>
              <a:t>Names specific skills - gives AI real content</a:t>
            </a:r>
            <a:endParaRPr lang="en-US" sz="1400" dirty="0"/>
          </a:p>
        </p:txBody>
      </p:sp>
      <p:sp>
        <p:nvSpPr>
          <p:cNvPr id="33" name="Shape 31"/>
          <p:cNvSpPr/>
          <p:nvPr/>
        </p:nvSpPr>
        <p:spPr>
          <a:xfrm>
            <a:off x="4873752" y="3712464"/>
            <a:ext cx="201168" cy="201168"/>
          </a:xfrm>
          <a:prstGeom prst="rect">
            <a:avLst/>
          </a:prstGeom>
          <a:solidFill>
            <a:srgbClr val="028853"/>
          </a:solidFill>
          <a:ln/>
        </p:spPr>
        <p:txBody>
          <a:bodyPr/>
          <a:lstStyle/>
          <a:p>
            <a:endParaRPr lang="en-CA"/>
          </a:p>
        </p:txBody>
      </p:sp>
      <p:sp>
        <p:nvSpPr>
          <p:cNvPr id="34" name="Text 32"/>
          <p:cNvSpPr/>
          <p:nvPr/>
        </p:nvSpPr>
        <p:spPr>
          <a:xfrm>
            <a:off x="5166360" y="3694176"/>
            <a:ext cx="3493008" cy="301752"/>
          </a:xfrm>
          <a:prstGeom prst="rect">
            <a:avLst/>
          </a:prstGeom>
          <a:noFill/>
          <a:ln/>
        </p:spPr>
        <p:txBody>
          <a:bodyPr wrap="square" lIns="0" tIns="0" rIns="0" bIns="0" rtlCol="0" anchor="ctr"/>
          <a:lstStyle/>
          <a:p>
            <a:pPr marL="0" indent="0">
              <a:buNone/>
            </a:pPr>
            <a:r>
              <a:rPr lang="en-US" sz="1400" dirty="0">
                <a:solidFill>
                  <a:srgbClr val="015C38"/>
                </a:solidFill>
                <a:latin typeface="Calibri" pitchFamily="34" charset="0"/>
                <a:ea typeface="Calibri" pitchFamily="34" charset="-122"/>
                <a:cs typeface="Calibri" pitchFamily="34" charset="-120"/>
              </a:rPr>
              <a:t>States the target - specific job title</a:t>
            </a:r>
            <a:endParaRPr lang="en-US" sz="1400" dirty="0"/>
          </a:p>
        </p:txBody>
      </p:sp>
      <p:sp>
        <p:nvSpPr>
          <p:cNvPr id="35" name="Shape 33"/>
          <p:cNvSpPr/>
          <p:nvPr/>
        </p:nvSpPr>
        <p:spPr>
          <a:xfrm>
            <a:off x="4873752" y="4050792"/>
            <a:ext cx="201168" cy="201168"/>
          </a:xfrm>
          <a:prstGeom prst="rect">
            <a:avLst/>
          </a:prstGeom>
          <a:solidFill>
            <a:srgbClr val="028853"/>
          </a:solidFill>
          <a:ln/>
        </p:spPr>
        <p:txBody>
          <a:bodyPr/>
          <a:lstStyle/>
          <a:p>
            <a:endParaRPr lang="en-CA"/>
          </a:p>
        </p:txBody>
      </p:sp>
      <p:sp>
        <p:nvSpPr>
          <p:cNvPr id="36" name="Text 34"/>
          <p:cNvSpPr/>
          <p:nvPr/>
        </p:nvSpPr>
        <p:spPr>
          <a:xfrm>
            <a:off x="5166360" y="4032504"/>
            <a:ext cx="3493008" cy="301752"/>
          </a:xfrm>
          <a:prstGeom prst="rect">
            <a:avLst/>
          </a:prstGeom>
          <a:noFill/>
          <a:ln/>
        </p:spPr>
        <p:txBody>
          <a:bodyPr wrap="square" lIns="0" tIns="0" rIns="0" bIns="0" rtlCol="0" anchor="ctr"/>
          <a:lstStyle/>
          <a:p>
            <a:pPr marL="0" indent="0">
              <a:buNone/>
            </a:pPr>
            <a:r>
              <a:rPr lang="en-US" sz="1400" dirty="0">
                <a:solidFill>
                  <a:srgbClr val="015C38"/>
                </a:solidFill>
                <a:latin typeface="Calibri" pitchFamily="34" charset="0"/>
                <a:ea typeface="Calibri" pitchFamily="34" charset="-122"/>
                <a:cs typeface="Calibri" pitchFamily="34" charset="-120"/>
              </a:rPr>
              <a:t>Sets format - 3 sentences, professional tone</a:t>
            </a:r>
            <a:endParaRPr lang="en-US" sz="1400" dirty="0"/>
          </a:p>
        </p:txBody>
      </p:sp>
      <p:sp>
        <p:nvSpPr>
          <p:cNvPr id="37" name="Shape 35"/>
          <p:cNvSpPr/>
          <p:nvPr/>
        </p:nvSpPr>
        <p:spPr>
          <a:xfrm>
            <a:off x="4873752" y="4389120"/>
            <a:ext cx="201168" cy="201168"/>
          </a:xfrm>
          <a:prstGeom prst="rect">
            <a:avLst/>
          </a:prstGeom>
          <a:solidFill>
            <a:srgbClr val="028853"/>
          </a:solidFill>
          <a:ln/>
        </p:spPr>
        <p:txBody>
          <a:bodyPr/>
          <a:lstStyle/>
          <a:p>
            <a:endParaRPr lang="en-CA"/>
          </a:p>
        </p:txBody>
      </p:sp>
      <p:sp>
        <p:nvSpPr>
          <p:cNvPr id="38" name="Text 36"/>
          <p:cNvSpPr/>
          <p:nvPr/>
        </p:nvSpPr>
        <p:spPr>
          <a:xfrm>
            <a:off x="5166360" y="4370832"/>
            <a:ext cx="3493008" cy="301752"/>
          </a:xfrm>
          <a:prstGeom prst="rect">
            <a:avLst/>
          </a:prstGeom>
          <a:noFill/>
          <a:ln/>
        </p:spPr>
        <p:txBody>
          <a:bodyPr wrap="square" lIns="0" tIns="0" rIns="0" bIns="0" rtlCol="0" anchor="ctr"/>
          <a:lstStyle/>
          <a:p>
            <a:pPr marL="0" indent="0">
              <a:buNone/>
            </a:pPr>
            <a:r>
              <a:rPr lang="en-US" sz="1400" dirty="0">
                <a:solidFill>
                  <a:srgbClr val="015C38"/>
                </a:solidFill>
                <a:latin typeface="Calibri" pitchFamily="34" charset="0"/>
                <a:ea typeface="Calibri" pitchFamily="34" charset="-122"/>
                <a:cs typeface="Calibri" pitchFamily="34" charset="-120"/>
              </a:rPr>
              <a:t>You stay in control of the output</a:t>
            </a:r>
            <a:endParaRPr lang="en-US" sz="1400" dirty="0"/>
          </a:p>
        </p:txBody>
      </p:sp>
      <p:sp>
        <p:nvSpPr>
          <p:cNvPr id="42" name="Shape 23">
            <a:extLst>
              <a:ext uri="{FF2B5EF4-FFF2-40B4-BE49-F238E27FC236}">
                <a16:creationId xmlns:a16="http://schemas.microsoft.com/office/drawing/2014/main" id="{61FE3B1E-93D0-7EC9-FE90-AF23C5878975}"/>
              </a:ext>
            </a:extLst>
          </p:cNvPr>
          <p:cNvSpPr/>
          <p:nvPr/>
        </p:nvSpPr>
        <p:spPr>
          <a:xfrm>
            <a:off x="0" y="4892040"/>
            <a:ext cx="9144000" cy="251460"/>
          </a:xfrm>
          <a:prstGeom prst="rect">
            <a:avLst/>
          </a:prstGeom>
          <a:solidFill>
            <a:srgbClr val="028853"/>
          </a:solidFill>
          <a:ln/>
        </p:spPr>
        <p:txBody>
          <a:bodyPr/>
          <a:lstStyle/>
          <a:p>
            <a:endParaRPr lang="en-CA"/>
          </a:p>
        </p:txBody>
      </p:sp>
      <p:sp>
        <p:nvSpPr>
          <p:cNvPr id="43" name="Text 24">
            <a:extLst>
              <a:ext uri="{FF2B5EF4-FFF2-40B4-BE49-F238E27FC236}">
                <a16:creationId xmlns:a16="http://schemas.microsoft.com/office/drawing/2014/main" id="{9C5D4E84-1D08-0A19-D2AC-EFB586126F72}"/>
              </a:ext>
            </a:extLst>
          </p:cNvPr>
          <p:cNvSpPr/>
          <p:nvPr/>
        </p:nvSpPr>
        <p:spPr>
          <a:xfrm>
            <a:off x="137160" y="4901184"/>
            <a:ext cx="6217920" cy="228600"/>
          </a:xfrm>
          <a:prstGeom prst="rect">
            <a:avLst/>
          </a:prstGeom>
          <a:noFill/>
          <a:ln/>
        </p:spPr>
        <p:txBody>
          <a:bodyPr wrap="square" lIns="0" tIns="0" rIns="0" bIns="0" rtlCol="0" anchor="ctr"/>
          <a:lstStyle/>
          <a:p>
            <a:pPr marL="0" indent="0">
              <a:buNone/>
            </a:pPr>
            <a:r>
              <a:rPr lang="en-US" sz="800" dirty="0">
                <a:solidFill>
                  <a:srgbClr val="FFFFFF"/>
                </a:solidFill>
                <a:latin typeface="Calibri" pitchFamily="34" charset="0"/>
                <a:ea typeface="Calibri" pitchFamily="34" charset="-122"/>
                <a:cs typeface="Calibri" pitchFamily="34" charset="-120"/>
              </a:rPr>
              <a:t>AI Aware Career Readiness Workshop – This presentation was created using Claude 4.6 and ChatGPT 5.5  Images were created by ChatGPT.</a:t>
            </a:r>
            <a:endParaRPr lang="en-US" sz="800" dirty="0"/>
          </a:p>
        </p:txBody>
      </p:sp>
      <p:sp>
        <p:nvSpPr>
          <p:cNvPr id="44" name="Text 25">
            <a:extLst>
              <a:ext uri="{FF2B5EF4-FFF2-40B4-BE49-F238E27FC236}">
                <a16:creationId xmlns:a16="http://schemas.microsoft.com/office/drawing/2014/main" id="{4D431491-C68D-D061-D101-87300D24A82E}"/>
              </a:ext>
            </a:extLst>
          </p:cNvPr>
          <p:cNvSpPr/>
          <p:nvPr/>
        </p:nvSpPr>
        <p:spPr>
          <a:xfrm>
            <a:off x="6400800" y="4901184"/>
            <a:ext cx="2606040" cy="228600"/>
          </a:xfrm>
          <a:prstGeom prst="rect">
            <a:avLst/>
          </a:prstGeom>
          <a:noFill/>
          <a:ln/>
        </p:spPr>
        <p:txBody>
          <a:bodyPr wrap="square" lIns="0" tIns="0" rIns="0" bIns="0" rtlCol="0" anchor="ctr"/>
          <a:lstStyle/>
          <a:p>
            <a:pPr marL="0" indent="0" algn="r">
              <a:buNone/>
            </a:pPr>
            <a:r>
              <a:rPr lang="en-US" sz="800" dirty="0">
                <a:solidFill>
                  <a:srgbClr val="FFFFFF"/>
                </a:solidFill>
                <a:latin typeface="Calibri" pitchFamily="34" charset="0"/>
                <a:ea typeface="Calibri" pitchFamily="34" charset="-122"/>
                <a:cs typeface="Calibri" pitchFamily="34" charset="-120"/>
              </a:rPr>
              <a:t>May 12, 2026  |  12:30-1:30 PM PST</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E8F5EF"/>
        </a:solidFill>
        <a:effectLst/>
      </p:bgPr>
    </p:bg>
    <p:spTree>
      <p:nvGrpSpPr>
        <p:cNvPr id="1" name=""/>
        <p:cNvGrpSpPr/>
        <p:nvPr/>
      </p:nvGrpSpPr>
      <p:grpSpPr>
        <a:xfrm>
          <a:off x="0" y="0"/>
          <a:ext cx="0" cy="0"/>
          <a:chOff x="0" y="0"/>
          <a:chExt cx="0" cy="0"/>
        </a:xfrm>
      </p:grpSpPr>
      <p:sp>
        <p:nvSpPr>
          <p:cNvPr id="2" name="Shape 0"/>
          <p:cNvSpPr/>
          <p:nvPr/>
        </p:nvSpPr>
        <p:spPr>
          <a:xfrm>
            <a:off x="411480" y="137160"/>
            <a:ext cx="2103120" cy="274320"/>
          </a:xfrm>
          <a:prstGeom prst="roundRect">
            <a:avLst>
              <a:gd name="adj" fmla="val 16667"/>
            </a:avLst>
          </a:prstGeom>
          <a:solidFill>
            <a:srgbClr val="028853"/>
          </a:solidFill>
          <a:ln/>
        </p:spPr>
        <p:txBody>
          <a:bodyPr/>
          <a:lstStyle/>
          <a:p>
            <a:endParaRPr lang="en-CA"/>
          </a:p>
        </p:txBody>
      </p:sp>
      <p:sp>
        <p:nvSpPr>
          <p:cNvPr id="3" name="Text 1"/>
          <p:cNvSpPr/>
          <p:nvPr/>
        </p:nvSpPr>
        <p:spPr>
          <a:xfrm>
            <a:off x="411480" y="137160"/>
            <a:ext cx="2103120" cy="274320"/>
          </a:xfrm>
          <a:prstGeom prst="rect">
            <a:avLst/>
          </a:prstGeom>
          <a:noFill/>
          <a:ln/>
        </p:spPr>
        <p:txBody>
          <a:bodyPr wrap="square" lIns="0" tIns="0" rIns="0" bIns="0" rtlCol="0" anchor="ctr"/>
          <a:lstStyle/>
          <a:p>
            <a:pPr marL="0" indent="0" algn="ctr">
              <a:buNone/>
            </a:pPr>
            <a:r>
              <a:rPr lang="en-US" sz="850" b="1" kern="0" spc="150" dirty="0">
                <a:solidFill>
                  <a:srgbClr val="FFFFFF"/>
                </a:solidFill>
                <a:latin typeface="Calibri" pitchFamily="34" charset="0"/>
                <a:ea typeface="Calibri" pitchFamily="34" charset="-122"/>
                <a:cs typeface="Calibri" pitchFamily="34" charset="-120"/>
              </a:rPr>
              <a:t>RESPONSIBLE AI USE</a:t>
            </a:r>
            <a:endParaRPr lang="en-US" sz="850" dirty="0"/>
          </a:p>
        </p:txBody>
      </p:sp>
      <p:sp>
        <p:nvSpPr>
          <p:cNvPr id="4" name="Text 2"/>
          <p:cNvSpPr/>
          <p:nvPr/>
        </p:nvSpPr>
        <p:spPr>
          <a:xfrm>
            <a:off x="411480" y="475488"/>
            <a:ext cx="8321040" cy="457200"/>
          </a:xfrm>
          <a:prstGeom prst="rect">
            <a:avLst/>
          </a:prstGeom>
          <a:noFill/>
          <a:ln/>
        </p:spPr>
        <p:txBody>
          <a:bodyPr wrap="square" lIns="0" tIns="0" rIns="0" bIns="0" rtlCol="0" anchor="ctr"/>
          <a:lstStyle/>
          <a:p>
            <a:pPr marL="0" indent="0">
              <a:buNone/>
            </a:pPr>
            <a:r>
              <a:rPr lang="en-US" sz="2800" b="1" dirty="0">
                <a:solidFill>
                  <a:srgbClr val="1E2D26"/>
                </a:solidFill>
                <a:latin typeface="Georgia" pitchFamily="34" charset="0"/>
                <a:ea typeface="Georgia" pitchFamily="34" charset="-122"/>
                <a:cs typeface="Georgia" pitchFamily="34" charset="-120"/>
              </a:rPr>
              <a:t>Using AI Safely and Responsibly</a:t>
            </a:r>
            <a:endParaRPr lang="en-US" sz="2800" dirty="0"/>
          </a:p>
        </p:txBody>
      </p:sp>
      <p:sp>
        <p:nvSpPr>
          <p:cNvPr id="5" name="Shape 3"/>
          <p:cNvSpPr/>
          <p:nvPr/>
        </p:nvSpPr>
        <p:spPr>
          <a:xfrm>
            <a:off x="411480" y="1024128"/>
            <a:ext cx="2697480" cy="1609344"/>
          </a:xfrm>
          <a:prstGeom prst="rect">
            <a:avLst/>
          </a:prstGeom>
          <a:solidFill>
            <a:srgbClr val="FFFFFF"/>
          </a:solidFill>
          <a:ln/>
          <a:effectLst>
            <a:outerShdw blurRad="63500" dist="25400" dir="8100000" algn="bl" rotWithShape="0">
              <a:srgbClr val="000000">
                <a:alpha val="10000"/>
              </a:srgbClr>
            </a:outerShdw>
          </a:effectLst>
        </p:spPr>
        <p:txBody>
          <a:bodyPr/>
          <a:lstStyle/>
          <a:p>
            <a:endParaRPr lang="en-CA"/>
          </a:p>
        </p:txBody>
      </p:sp>
      <p:sp>
        <p:nvSpPr>
          <p:cNvPr id="6" name="Shape 4"/>
          <p:cNvSpPr/>
          <p:nvPr/>
        </p:nvSpPr>
        <p:spPr>
          <a:xfrm>
            <a:off x="411480" y="1024128"/>
            <a:ext cx="2697480" cy="54864"/>
          </a:xfrm>
          <a:prstGeom prst="rect">
            <a:avLst/>
          </a:prstGeom>
          <a:solidFill>
            <a:srgbClr val="028853"/>
          </a:solidFill>
          <a:ln/>
        </p:spPr>
        <p:txBody>
          <a:bodyPr/>
          <a:lstStyle/>
          <a:p>
            <a:endParaRPr lang="en-CA"/>
          </a:p>
        </p:txBody>
      </p:sp>
      <p:sp>
        <p:nvSpPr>
          <p:cNvPr id="7" name="Shape 5"/>
          <p:cNvSpPr/>
          <p:nvPr/>
        </p:nvSpPr>
        <p:spPr>
          <a:xfrm>
            <a:off x="411480" y="1078992"/>
            <a:ext cx="475488" cy="1554480"/>
          </a:xfrm>
          <a:prstGeom prst="rect">
            <a:avLst/>
          </a:prstGeom>
          <a:solidFill>
            <a:srgbClr val="015C38"/>
          </a:solidFill>
          <a:ln/>
        </p:spPr>
        <p:txBody>
          <a:bodyPr/>
          <a:lstStyle/>
          <a:p>
            <a:endParaRPr lang="en-CA"/>
          </a:p>
        </p:txBody>
      </p:sp>
      <p:sp>
        <p:nvSpPr>
          <p:cNvPr id="8" name="Text 6"/>
          <p:cNvSpPr/>
          <p:nvPr/>
        </p:nvSpPr>
        <p:spPr>
          <a:xfrm>
            <a:off x="411480" y="1078992"/>
            <a:ext cx="475488" cy="1554480"/>
          </a:xfrm>
          <a:prstGeom prst="rect">
            <a:avLst/>
          </a:prstGeom>
          <a:noFill/>
          <a:ln/>
        </p:spPr>
        <p:txBody>
          <a:bodyPr wrap="square" lIns="0" tIns="0" rIns="0" bIns="0" rtlCol="0" anchor="ctr"/>
          <a:lstStyle/>
          <a:p>
            <a:pPr marL="0" indent="0" algn="ctr">
              <a:buNone/>
            </a:pPr>
            <a:r>
              <a:rPr lang="en-US" sz="2000" b="1" dirty="0">
                <a:solidFill>
                  <a:srgbClr val="F5C842"/>
                </a:solidFill>
                <a:latin typeface="Georgia" pitchFamily="34" charset="0"/>
                <a:ea typeface="Georgia" pitchFamily="34" charset="-122"/>
                <a:cs typeface="Georgia" pitchFamily="34" charset="-120"/>
              </a:rPr>
              <a:t>01</a:t>
            </a:r>
            <a:endParaRPr lang="en-US" sz="2000" dirty="0"/>
          </a:p>
        </p:txBody>
      </p:sp>
      <p:sp>
        <p:nvSpPr>
          <p:cNvPr id="9" name="Text 7"/>
          <p:cNvSpPr/>
          <p:nvPr/>
        </p:nvSpPr>
        <p:spPr>
          <a:xfrm>
            <a:off x="978408" y="1115568"/>
            <a:ext cx="2057400" cy="329184"/>
          </a:xfrm>
          <a:prstGeom prst="rect">
            <a:avLst/>
          </a:prstGeom>
          <a:noFill/>
          <a:ln/>
        </p:spPr>
        <p:txBody>
          <a:bodyPr wrap="square" lIns="0" tIns="0" rIns="0" bIns="0" rtlCol="0" anchor="ctr"/>
          <a:lstStyle/>
          <a:p>
            <a:pPr marL="0" indent="0">
              <a:buNone/>
            </a:pPr>
            <a:r>
              <a:rPr lang="en-US" sz="1200" b="1" dirty="0">
                <a:solidFill>
                  <a:srgbClr val="015C38"/>
                </a:solidFill>
                <a:latin typeface="Georgia" pitchFamily="34" charset="0"/>
                <a:ea typeface="Georgia" pitchFamily="34" charset="-122"/>
                <a:cs typeface="Georgia" pitchFamily="34" charset="-120"/>
              </a:rPr>
              <a:t>You Are the Author</a:t>
            </a:r>
            <a:endParaRPr lang="en-US" sz="1200" dirty="0"/>
          </a:p>
        </p:txBody>
      </p:sp>
      <p:sp>
        <p:nvSpPr>
          <p:cNvPr id="10" name="Text 8"/>
          <p:cNvSpPr/>
          <p:nvPr/>
        </p:nvSpPr>
        <p:spPr>
          <a:xfrm>
            <a:off x="978408" y="1481328"/>
            <a:ext cx="2057400" cy="1051560"/>
          </a:xfrm>
          <a:prstGeom prst="rect">
            <a:avLst/>
          </a:prstGeom>
          <a:noFill/>
          <a:ln/>
        </p:spPr>
        <p:txBody>
          <a:bodyPr wrap="square" lIns="0" tIns="0" rIns="0" bIns="0" rtlCol="0" anchor="t"/>
          <a:lstStyle/>
          <a:p>
            <a:pPr marL="0" indent="0">
              <a:buNone/>
            </a:pPr>
            <a:r>
              <a:rPr lang="en-US" sz="900" dirty="0">
                <a:solidFill>
                  <a:srgbClr val="4A6B5A"/>
                </a:solidFill>
                <a:latin typeface="Calibri" pitchFamily="34" charset="0"/>
                <a:ea typeface="Calibri" pitchFamily="34" charset="-122"/>
                <a:cs typeface="Calibri" pitchFamily="34" charset="-120"/>
              </a:rPr>
              <a:t>AI is your assistant, not your ghostwriter. Every output needs your review, your voice, and your final approval. Own what you submit.</a:t>
            </a:r>
            <a:endParaRPr lang="en-US" sz="900" dirty="0"/>
          </a:p>
        </p:txBody>
      </p:sp>
      <p:sp>
        <p:nvSpPr>
          <p:cNvPr id="11" name="Shape 9"/>
          <p:cNvSpPr/>
          <p:nvPr/>
        </p:nvSpPr>
        <p:spPr>
          <a:xfrm>
            <a:off x="3246120" y="1024128"/>
            <a:ext cx="2697480" cy="1609344"/>
          </a:xfrm>
          <a:prstGeom prst="rect">
            <a:avLst/>
          </a:prstGeom>
          <a:solidFill>
            <a:srgbClr val="FFFFFF"/>
          </a:solidFill>
          <a:ln/>
          <a:effectLst>
            <a:outerShdw blurRad="63500" dist="25400" dir="8100000" algn="bl" rotWithShape="0">
              <a:srgbClr val="000000">
                <a:alpha val="10000"/>
              </a:srgbClr>
            </a:outerShdw>
          </a:effectLst>
        </p:spPr>
        <p:txBody>
          <a:bodyPr/>
          <a:lstStyle/>
          <a:p>
            <a:endParaRPr lang="en-CA"/>
          </a:p>
        </p:txBody>
      </p:sp>
      <p:sp>
        <p:nvSpPr>
          <p:cNvPr id="12" name="Shape 10"/>
          <p:cNvSpPr/>
          <p:nvPr/>
        </p:nvSpPr>
        <p:spPr>
          <a:xfrm>
            <a:off x="3246120" y="1024128"/>
            <a:ext cx="2697480" cy="54864"/>
          </a:xfrm>
          <a:prstGeom prst="rect">
            <a:avLst/>
          </a:prstGeom>
          <a:solidFill>
            <a:srgbClr val="028853"/>
          </a:solidFill>
          <a:ln/>
        </p:spPr>
        <p:txBody>
          <a:bodyPr/>
          <a:lstStyle/>
          <a:p>
            <a:endParaRPr lang="en-CA"/>
          </a:p>
        </p:txBody>
      </p:sp>
      <p:sp>
        <p:nvSpPr>
          <p:cNvPr id="13" name="Shape 11"/>
          <p:cNvSpPr/>
          <p:nvPr/>
        </p:nvSpPr>
        <p:spPr>
          <a:xfrm>
            <a:off x="3246120" y="1078992"/>
            <a:ext cx="475488" cy="1554480"/>
          </a:xfrm>
          <a:prstGeom prst="rect">
            <a:avLst/>
          </a:prstGeom>
          <a:solidFill>
            <a:srgbClr val="015C38"/>
          </a:solidFill>
          <a:ln/>
        </p:spPr>
        <p:txBody>
          <a:bodyPr/>
          <a:lstStyle/>
          <a:p>
            <a:endParaRPr lang="en-CA"/>
          </a:p>
        </p:txBody>
      </p:sp>
      <p:sp>
        <p:nvSpPr>
          <p:cNvPr id="14" name="Text 12"/>
          <p:cNvSpPr/>
          <p:nvPr/>
        </p:nvSpPr>
        <p:spPr>
          <a:xfrm>
            <a:off x="3246120" y="1078992"/>
            <a:ext cx="475488" cy="1554480"/>
          </a:xfrm>
          <a:prstGeom prst="rect">
            <a:avLst/>
          </a:prstGeom>
          <a:noFill/>
          <a:ln/>
        </p:spPr>
        <p:txBody>
          <a:bodyPr wrap="square" lIns="0" tIns="0" rIns="0" bIns="0" rtlCol="0" anchor="ctr"/>
          <a:lstStyle/>
          <a:p>
            <a:pPr marL="0" indent="0" algn="ctr">
              <a:buNone/>
            </a:pPr>
            <a:r>
              <a:rPr lang="en-US" sz="2000" b="1" dirty="0">
                <a:solidFill>
                  <a:srgbClr val="F5C842"/>
                </a:solidFill>
                <a:latin typeface="Georgia" pitchFamily="34" charset="0"/>
                <a:ea typeface="Georgia" pitchFamily="34" charset="-122"/>
                <a:cs typeface="Georgia" pitchFamily="34" charset="-120"/>
              </a:rPr>
              <a:t>02</a:t>
            </a:r>
            <a:endParaRPr lang="en-US" sz="2000" dirty="0"/>
          </a:p>
        </p:txBody>
      </p:sp>
      <p:sp>
        <p:nvSpPr>
          <p:cNvPr id="15" name="Text 13"/>
          <p:cNvSpPr/>
          <p:nvPr/>
        </p:nvSpPr>
        <p:spPr>
          <a:xfrm>
            <a:off x="3813048" y="1115568"/>
            <a:ext cx="2057400" cy="329184"/>
          </a:xfrm>
          <a:prstGeom prst="rect">
            <a:avLst/>
          </a:prstGeom>
          <a:noFill/>
          <a:ln/>
        </p:spPr>
        <p:txBody>
          <a:bodyPr wrap="square" lIns="0" tIns="0" rIns="0" bIns="0" rtlCol="0" anchor="ctr"/>
          <a:lstStyle/>
          <a:p>
            <a:pPr marL="0" indent="0">
              <a:buNone/>
            </a:pPr>
            <a:r>
              <a:rPr lang="en-US" sz="1200" b="1" dirty="0">
                <a:solidFill>
                  <a:srgbClr val="015C38"/>
                </a:solidFill>
                <a:latin typeface="Georgia" pitchFamily="34" charset="0"/>
                <a:ea typeface="Georgia" pitchFamily="34" charset="-122"/>
                <a:cs typeface="Georgia" pitchFamily="34" charset="-120"/>
              </a:rPr>
              <a:t>Fact-Check Everything</a:t>
            </a:r>
            <a:endParaRPr lang="en-US" sz="1200" dirty="0"/>
          </a:p>
        </p:txBody>
      </p:sp>
      <p:sp>
        <p:nvSpPr>
          <p:cNvPr id="16" name="Text 14"/>
          <p:cNvSpPr/>
          <p:nvPr/>
        </p:nvSpPr>
        <p:spPr>
          <a:xfrm>
            <a:off x="3813048" y="1481328"/>
            <a:ext cx="2057400" cy="1051560"/>
          </a:xfrm>
          <a:prstGeom prst="rect">
            <a:avLst/>
          </a:prstGeom>
          <a:noFill/>
          <a:ln/>
        </p:spPr>
        <p:txBody>
          <a:bodyPr wrap="square" lIns="0" tIns="0" rIns="0" bIns="0" rtlCol="0" anchor="t"/>
          <a:lstStyle/>
          <a:p>
            <a:pPr marL="0" indent="0">
              <a:buNone/>
            </a:pPr>
            <a:r>
              <a:rPr lang="en-US" sz="900" dirty="0">
                <a:solidFill>
                  <a:srgbClr val="4A6B5A"/>
                </a:solidFill>
                <a:latin typeface="Calibri" pitchFamily="34" charset="0"/>
                <a:ea typeface="Calibri" pitchFamily="34" charset="-122"/>
                <a:cs typeface="Calibri" pitchFamily="34" charset="-120"/>
              </a:rPr>
              <a:t>AI can confidently produce inaccurate information. Never claim something as true because AI said it - verify facts and statistics independently.</a:t>
            </a:r>
            <a:endParaRPr lang="en-US" sz="900" dirty="0"/>
          </a:p>
        </p:txBody>
      </p:sp>
      <p:sp>
        <p:nvSpPr>
          <p:cNvPr id="17" name="Shape 15"/>
          <p:cNvSpPr/>
          <p:nvPr/>
        </p:nvSpPr>
        <p:spPr>
          <a:xfrm>
            <a:off x="6080760" y="1024128"/>
            <a:ext cx="2697480" cy="1609344"/>
          </a:xfrm>
          <a:prstGeom prst="rect">
            <a:avLst/>
          </a:prstGeom>
          <a:solidFill>
            <a:srgbClr val="FFFFFF"/>
          </a:solidFill>
          <a:ln/>
          <a:effectLst>
            <a:outerShdw blurRad="63500" dist="25400" dir="8100000" algn="bl" rotWithShape="0">
              <a:srgbClr val="000000">
                <a:alpha val="10000"/>
              </a:srgbClr>
            </a:outerShdw>
          </a:effectLst>
        </p:spPr>
        <p:txBody>
          <a:bodyPr/>
          <a:lstStyle/>
          <a:p>
            <a:endParaRPr lang="en-CA"/>
          </a:p>
        </p:txBody>
      </p:sp>
      <p:sp>
        <p:nvSpPr>
          <p:cNvPr id="18" name="Shape 16"/>
          <p:cNvSpPr/>
          <p:nvPr/>
        </p:nvSpPr>
        <p:spPr>
          <a:xfrm>
            <a:off x="6080760" y="1024128"/>
            <a:ext cx="2697480" cy="54864"/>
          </a:xfrm>
          <a:prstGeom prst="rect">
            <a:avLst/>
          </a:prstGeom>
          <a:solidFill>
            <a:srgbClr val="028853"/>
          </a:solidFill>
          <a:ln/>
        </p:spPr>
        <p:txBody>
          <a:bodyPr/>
          <a:lstStyle/>
          <a:p>
            <a:endParaRPr lang="en-CA"/>
          </a:p>
        </p:txBody>
      </p:sp>
      <p:sp>
        <p:nvSpPr>
          <p:cNvPr id="19" name="Shape 17"/>
          <p:cNvSpPr/>
          <p:nvPr/>
        </p:nvSpPr>
        <p:spPr>
          <a:xfrm>
            <a:off x="6080760" y="1078992"/>
            <a:ext cx="475488" cy="1554480"/>
          </a:xfrm>
          <a:prstGeom prst="rect">
            <a:avLst/>
          </a:prstGeom>
          <a:solidFill>
            <a:srgbClr val="015C38"/>
          </a:solidFill>
          <a:ln/>
        </p:spPr>
        <p:txBody>
          <a:bodyPr/>
          <a:lstStyle/>
          <a:p>
            <a:endParaRPr lang="en-CA"/>
          </a:p>
        </p:txBody>
      </p:sp>
      <p:sp>
        <p:nvSpPr>
          <p:cNvPr id="20" name="Text 18"/>
          <p:cNvSpPr/>
          <p:nvPr/>
        </p:nvSpPr>
        <p:spPr>
          <a:xfrm>
            <a:off x="6080760" y="1078992"/>
            <a:ext cx="475488" cy="1554480"/>
          </a:xfrm>
          <a:prstGeom prst="rect">
            <a:avLst/>
          </a:prstGeom>
          <a:noFill/>
          <a:ln/>
        </p:spPr>
        <p:txBody>
          <a:bodyPr wrap="square" lIns="0" tIns="0" rIns="0" bIns="0" rtlCol="0" anchor="ctr"/>
          <a:lstStyle/>
          <a:p>
            <a:pPr marL="0" indent="0" algn="ctr">
              <a:buNone/>
            </a:pPr>
            <a:r>
              <a:rPr lang="en-US" sz="2000" b="1" dirty="0">
                <a:solidFill>
                  <a:srgbClr val="F5C842"/>
                </a:solidFill>
                <a:latin typeface="Georgia" pitchFamily="34" charset="0"/>
                <a:ea typeface="Georgia" pitchFamily="34" charset="-122"/>
                <a:cs typeface="Georgia" pitchFamily="34" charset="-120"/>
              </a:rPr>
              <a:t>03</a:t>
            </a:r>
            <a:endParaRPr lang="en-US" sz="2000" dirty="0"/>
          </a:p>
        </p:txBody>
      </p:sp>
      <p:sp>
        <p:nvSpPr>
          <p:cNvPr id="21" name="Text 19"/>
          <p:cNvSpPr/>
          <p:nvPr/>
        </p:nvSpPr>
        <p:spPr>
          <a:xfrm>
            <a:off x="6647688" y="1115568"/>
            <a:ext cx="2057400" cy="329184"/>
          </a:xfrm>
          <a:prstGeom prst="rect">
            <a:avLst/>
          </a:prstGeom>
          <a:noFill/>
          <a:ln/>
        </p:spPr>
        <p:txBody>
          <a:bodyPr wrap="square" lIns="0" tIns="0" rIns="0" bIns="0" rtlCol="0" anchor="ctr"/>
          <a:lstStyle/>
          <a:p>
            <a:pPr marL="0" indent="0">
              <a:buNone/>
            </a:pPr>
            <a:r>
              <a:rPr lang="en-US" sz="1200" b="1" dirty="0">
                <a:solidFill>
                  <a:srgbClr val="015C38"/>
                </a:solidFill>
                <a:latin typeface="Georgia" pitchFamily="34" charset="0"/>
                <a:ea typeface="Georgia" pitchFamily="34" charset="-122"/>
                <a:cs typeface="Georgia" pitchFamily="34" charset="-120"/>
              </a:rPr>
              <a:t>Protect Your Privacy</a:t>
            </a:r>
            <a:endParaRPr lang="en-US" sz="1200" dirty="0"/>
          </a:p>
        </p:txBody>
      </p:sp>
      <p:sp>
        <p:nvSpPr>
          <p:cNvPr id="22" name="Text 20"/>
          <p:cNvSpPr/>
          <p:nvPr/>
        </p:nvSpPr>
        <p:spPr>
          <a:xfrm>
            <a:off x="6647688" y="1481328"/>
            <a:ext cx="2057400" cy="1051560"/>
          </a:xfrm>
          <a:prstGeom prst="rect">
            <a:avLst/>
          </a:prstGeom>
          <a:noFill/>
          <a:ln/>
        </p:spPr>
        <p:txBody>
          <a:bodyPr wrap="square" lIns="0" tIns="0" rIns="0" bIns="0" rtlCol="0" anchor="t"/>
          <a:lstStyle/>
          <a:p>
            <a:pPr marL="0" indent="0">
              <a:buNone/>
            </a:pPr>
            <a:r>
              <a:rPr lang="en-US" sz="900" dirty="0">
                <a:solidFill>
                  <a:srgbClr val="4A6B5A"/>
                </a:solidFill>
                <a:latin typeface="Calibri" pitchFamily="34" charset="0"/>
                <a:ea typeface="Calibri" pitchFamily="34" charset="-122"/>
                <a:cs typeface="Calibri" pitchFamily="34" charset="-120"/>
              </a:rPr>
              <a:t>Do not share sensitive personal details (SIN, passwords, full address). Share only what you would put on a public resume or LinkedIn profile.</a:t>
            </a:r>
            <a:endParaRPr lang="en-US" sz="900" dirty="0"/>
          </a:p>
        </p:txBody>
      </p:sp>
      <p:sp>
        <p:nvSpPr>
          <p:cNvPr id="23" name="Shape 21"/>
          <p:cNvSpPr/>
          <p:nvPr/>
        </p:nvSpPr>
        <p:spPr>
          <a:xfrm>
            <a:off x="411480" y="2779776"/>
            <a:ext cx="2697480" cy="1609344"/>
          </a:xfrm>
          <a:prstGeom prst="rect">
            <a:avLst/>
          </a:prstGeom>
          <a:solidFill>
            <a:srgbClr val="FFFFFF"/>
          </a:solidFill>
          <a:ln/>
          <a:effectLst>
            <a:outerShdw blurRad="63500" dist="25400" dir="8100000" algn="bl" rotWithShape="0">
              <a:srgbClr val="000000">
                <a:alpha val="10000"/>
              </a:srgbClr>
            </a:outerShdw>
          </a:effectLst>
        </p:spPr>
        <p:txBody>
          <a:bodyPr/>
          <a:lstStyle/>
          <a:p>
            <a:endParaRPr lang="en-CA"/>
          </a:p>
        </p:txBody>
      </p:sp>
      <p:sp>
        <p:nvSpPr>
          <p:cNvPr id="24" name="Shape 22"/>
          <p:cNvSpPr/>
          <p:nvPr/>
        </p:nvSpPr>
        <p:spPr>
          <a:xfrm>
            <a:off x="411480" y="2779776"/>
            <a:ext cx="2697480" cy="54864"/>
          </a:xfrm>
          <a:prstGeom prst="rect">
            <a:avLst/>
          </a:prstGeom>
          <a:solidFill>
            <a:srgbClr val="028853"/>
          </a:solidFill>
          <a:ln/>
        </p:spPr>
        <p:txBody>
          <a:bodyPr/>
          <a:lstStyle/>
          <a:p>
            <a:endParaRPr lang="en-CA"/>
          </a:p>
        </p:txBody>
      </p:sp>
      <p:sp>
        <p:nvSpPr>
          <p:cNvPr id="25" name="Shape 23"/>
          <p:cNvSpPr/>
          <p:nvPr/>
        </p:nvSpPr>
        <p:spPr>
          <a:xfrm>
            <a:off x="411480" y="2834640"/>
            <a:ext cx="475488" cy="1554480"/>
          </a:xfrm>
          <a:prstGeom prst="rect">
            <a:avLst/>
          </a:prstGeom>
          <a:solidFill>
            <a:srgbClr val="015C38"/>
          </a:solidFill>
          <a:ln/>
        </p:spPr>
        <p:txBody>
          <a:bodyPr/>
          <a:lstStyle/>
          <a:p>
            <a:endParaRPr lang="en-CA"/>
          </a:p>
        </p:txBody>
      </p:sp>
      <p:sp>
        <p:nvSpPr>
          <p:cNvPr id="26" name="Text 24"/>
          <p:cNvSpPr/>
          <p:nvPr/>
        </p:nvSpPr>
        <p:spPr>
          <a:xfrm>
            <a:off x="411480" y="2834640"/>
            <a:ext cx="475488" cy="1554480"/>
          </a:xfrm>
          <a:prstGeom prst="rect">
            <a:avLst/>
          </a:prstGeom>
          <a:noFill/>
          <a:ln/>
        </p:spPr>
        <p:txBody>
          <a:bodyPr wrap="square" lIns="0" tIns="0" rIns="0" bIns="0" rtlCol="0" anchor="ctr"/>
          <a:lstStyle/>
          <a:p>
            <a:pPr marL="0" indent="0" algn="ctr">
              <a:buNone/>
            </a:pPr>
            <a:r>
              <a:rPr lang="en-US" sz="2000" b="1" dirty="0">
                <a:solidFill>
                  <a:srgbClr val="F5C842"/>
                </a:solidFill>
                <a:latin typeface="Georgia" pitchFamily="34" charset="0"/>
                <a:ea typeface="Georgia" pitchFamily="34" charset="-122"/>
                <a:cs typeface="Georgia" pitchFamily="34" charset="-120"/>
              </a:rPr>
              <a:t>04</a:t>
            </a:r>
            <a:endParaRPr lang="en-US" sz="2000" dirty="0"/>
          </a:p>
        </p:txBody>
      </p:sp>
      <p:sp>
        <p:nvSpPr>
          <p:cNvPr id="27" name="Text 25"/>
          <p:cNvSpPr/>
          <p:nvPr/>
        </p:nvSpPr>
        <p:spPr>
          <a:xfrm>
            <a:off x="978408" y="2871216"/>
            <a:ext cx="2057400" cy="329184"/>
          </a:xfrm>
          <a:prstGeom prst="rect">
            <a:avLst/>
          </a:prstGeom>
          <a:noFill/>
          <a:ln/>
        </p:spPr>
        <p:txBody>
          <a:bodyPr wrap="square" lIns="0" tIns="0" rIns="0" bIns="0" rtlCol="0" anchor="ctr"/>
          <a:lstStyle/>
          <a:p>
            <a:pPr marL="0" indent="0">
              <a:buNone/>
            </a:pPr>
            <a:r>
              <a:rPr lang="en-US" sz="1200" b="1" dirty="0">
                <a:solidFill>
                  <a:srgbClr val="015C38"/>
                </a:solidFill>
                <a:latin typeface="Georgia" pitchFamily="34" charset="0"/>
                <a:ea typeface="Georgia" pitchFamily="34" charset="-122"/>
                <a:cs typeface="Georgia" pitchFamily="34" charset="-120"/>
              </a:rPr>
              <a:t>Keep Your Authentic Voice</a:t>
            </a:r>
            <a:endParaRPr lang="en-US" sz="1200" dirty="0"/>
          </a:p>
        </p:txBody>
      </p:sp>
      <p:sp>
        <p:nvSpPr>
          <p:cNvPr id="28" name="Text 26"/>
          <p:cNvSpPr/>
          <p:nvPr/>
        </p:nvSpPr>
        <p:spPr>
          <a:xfrm>
            <a:off x="978408" y="3236976"/>
            <a:ext cx="2057400" cy="1051560"/>
          </a:xfrm>
          <a:prstGeom prst="rect">
            <a:avLst/>
          </a:prstGeom>
          <a:noFill/>
          <a:ln/>
        </p:spPr>
        <p:txBody>
          <a:bodyPr wrap="square" lIns="0" tIns="0" rIns="0" bIns="0" rtlCol="0" anchor="t"/>
          <a:lstStyle/>
          <a:p>
            <a:pPr marL="0" indent="0">
              <a:buNone/>
            </a:pPr>
            <a:r>
              <a:rPr lang="en-US" sz="900" dirty="0">
                <a:solidFill>
                  <a:srgbClr val="4A6B5A"/>
                </a:solidFill>
                <a:latin typeface="Calibri" pitchFamily="34" charset="0"/>
                <a:ea typeface="Calibri" pitchFamily="34" charset="-122"/>
                <a:cs typeface="Calibri" pitchFamily="34" charset="-120"/>
              </a:rPr>
              <a:t>Edit AI output until it sounds like YOU. If a recruiter meets you and you sound nothing like your materials, that mismatch will show.</a:t>
            </a:r>
            <a:endParaRPr lang="en-US" sz="900" dirty="0"/>
          </a:p>
        </p:txBody>
      </p:sp>
      <p:sp>
        <p:nvSpPr>
          <p:cNvPr id="29" name="Shape 27"/>
          <p:cNvSpPr/>
          <p:nvPr/>
        </p:nvSpPr>
        <p:spPr>
          <a:xfrm>
            <a:off x="3246120" y="2779776"/>
            <a:ext cx="2697480" cy="1609344"/>
          </a:xfrm>
          <a:prstGeom prst="rect">
            <a:avLst/>
          </a:prstGeom>
          <a:solidFill>
            <a:srgbClr val="FFFFFF"/>
          </a:solidFill>
          <a:ln/>
          <a:effectLst>
            <a:outerShdw blurRad="63500" dist="25400" dir="8100000" algn="bl" rotWithShape="0">
              <a:srgbClr val="000000">
                <a:alpha val="10000"/>
              </a:srgbClr>
            </a:outerShdw>
          </a:effectLst>
        </p:spPr>
        <p:txBody>
          <a:bodyPr/>
          <a:lstStyle/>
          <a:p>
            <a:endParaRPr lang="en-CA"/>
          </a:p>
        </p:txBody>
      </p:sp>
      <p:sp>
        <p:nvSpPr>
          <p:cNvPr id="30" name="Shape 28"/>
          <p:cNvSpPr/>
          <p:nvPr/>
        </p:nvSpPr>
        <p:spPr>
          <a:xfrm>
            <a:off x="3246120" y="2779776"/>
            <a:ext cx="2697480" cy="54864"/>
          </a:xfrm>
          <a:prstGeom prst="rect">
            <a:avLst/>
          </a:prstGeom>
          <a:solidFill>
            <a:srgbClr val="028853"/>
          </a:solidFill>
          <a:ln/>
        </p:spPr>
        <p:txBody>
          <a:bodyPr/>
          <a:lstStyle/>
          <a:p>
            <a:endParaRPr lang="en-CA"/>
          </a:p>
        </p:txBody>
      </p:sp>
      <p:sp>
        <p:nvSpPr>
          <p:cNvPr id="31" name="Shape 29"/>
          <p:cNvSpPr/>
          <p:nvPr/>
        </p:nvSpPr>
        <p:spPr>
          <a:xfrm>
            <a:off x="3246120" y="2834640"/>
            <a:ext cx="475488" cy="1554480"/>
          </a:xfrm>
          <a:prstGeom prst="rect">
            <a:avLst/>
          </a:prstGeom>
          <a:solidFill>
            <a:srgbClr val="015C38"/>
          </a:solidFill>
          <a:ln/>
        </p:spPr>
        <p:txBody>
          <a:bodyPr/>
          <a:lstStyle/>
          <a:p>
            <a:endParaRPr lang="en-CA"/>
          </a:p>
        </p:txBody>
      </p:sp>
      <p:sp>
        <p:nvSpPr>
          <p:cNvPr id="32" name="Text 30"/>
          <p:cNvSpPr/>
          <p:nvPr/>
        </p:nvSpPr>
        <p:spPr>
          <a:xfrm>
            <a:off x="3246120" y="2834640"/>
            <a:ext cx="475488" cy="1554480"/>
          </a:xfrm>
          <a:prstGeom prst="rect">
            <a:avLst/>
          </a:prstGeom>
          <a:noFill/>
          <a:ln/>
        </p:spPr>
        <p:txBody>
          <a:bodyPr wrap="square" lIns="0" tIns="0" rIns="0" bIns="0" rtlCol="0" anchor="ctr"/>
          <a:lstStyle/>
          <a:p>
            <a:pPr marL="0" indent="0" algn="ctr">
              <a:buNone/>
            </a:pPr>
            <a:r>
              <a:rPr lang="en-US" sz="2000" b="1" dirty="0">
                <a:solidFill>
                  <a:srgbClr val="F5C842"/>
                </a:solidFill>
                <a:latin typeface="Georgia" pitchFamily="34" charset="0"/>
                <a:ea typeface="Georgia" pitchFamily="34" charset="-122"/>
                <a:cs typeface="Georgia" pitchFamily="34" charset="-120"/>
              </a:rPr>
              <a:t>05</a:t>
            </a:r>
            <a:endParaRPr lang="en-US" sz="2000" dirty="0"/>
          </a:p>
        </p:txBody>
      </p:sp>
      <p:sp>
        <p:nvSpPr>
          <p:cNvPr id="33" name="Text 31"/>
          <p:cNvSpPr/>
          <p:nvPr/>
        </p:nvSpPr>
        <p:spPr>
          <a:xfrm>
            <a:off x="3813048" y="2871216"/>
            <a:ext cx="2057400" cy="329184"/>
          </a:xfrm>
          <a:prstGeom prst="rect">
            <a:avLst/>
          </a:prstGeom>
          <a:noFill/>
          <a:ln/>
        </p:spPr>
        <p:txBody>
          <a:bodyPr wrap="square" lIns="0" tIns="0" rIns="0" bIns="0" rtlCol="0" anchor="ctr"/>
          <a:lstStyle/>
          <a:p>
            <a:pPr marL="0" indent="0">
              <a:buNone/>
            </a:pPr>
            <a:r>
              <a:rPr lang="en-US" sz="1200" b="1" dirty="0">
                <a:solidFill>
                  <a:srgbClr val="015C38"/>
                </a:solidFill>
                <a:latin typeface="Georgia" pitchFamily="34" charset="0"/>
                <a:ea typeface="Georgia" pitchFamily="34" charset="-122"/>
                <a:cs typeface="Georgia" pitchFamily="34" charset="-120"/>
              </a:rPr>
              <a:t>Accuracy Matters Most</a:t>
            </a:r>
            <a:endParaRPr lang="en-US" sz="1200" dirty="0"/>
          </a:p>
        </p:txBody>
      </p:sp>
      <p:sp>
        <p:nvSpPr>
          <p:cNvPr id="34" name="Text 32"/>
          <p:cNvSpPr/>
          <p:nvPr/>
        </p:nvSpPr>
        <p:spPr>
          <a:xfrm>
            <a:off x="3813048" y="3236976"/>
            <a:ext cx="2057400" cy="1051560"/>
          </a:xfrm>
          <a:prstGeom prst="rect">
            <a:avLst/>
          </a:prstGeom>
          <a:noFill/>
          <a:ln/>
        </p:spPr>
        <p:txBody>
          <a:bodyPr wrap="square" lIns="0" tIns="0" rIns="0" bIns="0" rtlCol="0" anchor="t"/>
          <a:lstStyle/>
          <a:p>
            <a:pPr marL="0" indent="0">
              <a:buNone/>
            </a:pPr>
            <a:r>
              <a:rPr lang="en-US" sz="900" dirty="0">
                <a:solidFill>
                  <a:srgbClr val="4A6B5A"/>
                </a:solidFill>
                <a:latin typeface="Calibri" pitchFamily="34" charset="0"/>
                <a:ea typeface="Calibri" pitchFamily="34" charset="-122"/>
                <a:cs typeface="Calibri" pitchFamily="34" charset="-120"/>
              </a:rPr>
              <a:t>Never let AI invent qualifications or experiences you do not have. AI-enhanced is great. Fabricated is fraud. Check everything.</a:t>
            </a:r>
            <a:endParaRPr lang="en-US" sz="900" dirty="0"/>
          </a:p>
        </p:txBody>
      </p:sp>
      <p:sp>
        <p:nvSpPr>
          <p:cNvPr id="35" name="Shape 33"/>
          <p:cNvSpPr/>
          <p:nvPr/>
        </p:nvSpPr>
        <p:spPr>
          <a:xfrm>
            <a:off x="6080760" y="2779776"/>
            <a:ext cx="2697480" cy="1609344"/>
          </a:xfrm>
          <a:prstGeom prst="rect">
            <a:avLst/>
          </a:prstGeom>
          <a:solidFill>
            <a:srgbClr val="FFFFFF"/>
          </a:solidFill>
          <a:ln/>
          <a:effectLst>
            <a:outerShdw blurRad="63500" dist="25400" dir="8100000" algn="bl" rotWithShape="0">
              <a:srgbClr val="000000">
                <a:alpha val="10000"/>
              </a:srgbClr>
            </a:outerShdw>
          </a:effectLst>
        </p:spPr>
        <p:txBody>
          <a:bodyPr/>
          <a:lstStyle/>
          <a:p>
            <a:endParaRPr lang="en-CA"/>
          </a:p>
        </p:txBody>
      </p:sp>
      <p:sp>
        <p:nvSpPr>
          <p:cNvPr id="36" name="Shape 34"/>
          <p:cNvSpPr/>
          <p:nvPr/>
        </p:nvSpPr>
        <p:spPr>
          <a:xfrm>
            <a:off x="6080760" y="2779776"/>
            <a:ext cx="2697480" cy="54864"/>
          </a:xfrm>
          <a:prstGeom prst="rect">
            <a:avLst/>
          </a:prstGeom>
          <a:solidFill>
            <a:srgbClr val="028853"/>
          </a:solidFill>
          <a:ln/>
        </p:spPr>
        <p:txBody>
          <a:bodyPr/>
          <a:lstStyle/>
          <a:p>
            <a:endParaRPr lang="en-CA"/>
          </a:p>
        </p:txBody>
      </p:sp>
      <p:sp>
        <p:nvSpPr>
          <p:cNvPr id="37" name="Shape 35"/>
          <p:cNvSpPr/>
          <p:nvPr/>
        </p:nvSpPr>
        <p:spPr>
          <a:xfrm>
            <a:off x="6080760" y="2834640"/>
            <a:ext cx="475488" cy="1554480"/>
          </a:xfrm>
          <a:prstGeom prst="rect">
            <a:avLst/>
          </a:prstGeom>
          <a:solidFill>
            <a:srgbClr val="015C38"/>
          </a:solidFill>
          <a:ln/>
        </p:spPr>
        <p:txBody>
          <a:bodyPr/>
          <a:lstStyle/>
          <a:p>
            <a:endParaRPr lang="en-CA"/>
          </a:p>
        </p:txBody>
      </p:sp>
      <p:sp>
        <p:nvSpPr>
          <p:cNvPr id="38" name="Text 36"/>
          <p:cNvSpPr/>
          <p:nvPr/>
        </p:nvSpPr>
        <p:spPr>
          <a:xfrm>
            <a:off x="6080760" y="2834640"/>
            <a:ext cx="475488" cy="1554480"/>
          </a:xfrm>
          <a:prstGeom prst="rect">
            <a:avLst/>
          </a:prstGeom>
          <a:noFill/>
          <a:ln/>
        </p:spPr>
        <p:txBody>
          <a:bodyPr wrap="square" lIns="0" tIns="0" rIns="0" bIns="0" rtlCol="0" anchor="ctr"/>
          <a:lstStyle/>
          <a:p>
            <a:pPr marL="0" indent="0" algn="ctr">
              <a:buNone/>
            </a:pPr>
            <a:r>
              <a:rPr lang="en-US" sz="2000" b="1" dirty="0">
                <a:solidFill>
                  <a:srgbClr val="F5C842"/>
                </a:solidFill>
                <a:latin typeface="Georgia" pitchFamily="34" charset="0"/>
                <a:ea typeface="Georgia" pitchFamily="34" charset="-122"/>
                <a:cs typeface="Georgia" pitchFamily="34" charset="-120"/>
              </a:rPr>
              <a:t>06</a:t>
            </a:r>
            <a:endParaRPr lang="en-US" sz="2000" dirty="0"/>
          </a:p>
        </p:txBody>
      </p:sp>
      <p:sp>
        <p:nvSpPr>
          <p:cNvPr id="39" name="Text 37"/>
          <p:cNvSpPr/>
          <p:nvPr/>
        </p:nvSpPr>
        <p:spPr>
          <a:xfrm>
            <a:off x="6647688" y="2871216"/>
            <a:ext cx="2057400" cy="329184"/>
          </a:xfrm>
          <a:prstGeom prst="rect">
            <a:avLst/>
          </a:prstGeom>
          <a:noFill/>
          <a:ln/>
        </p:spPr>
        <p:txBody>
          <a:bodyPr wrap="square" lIns="0" tIns="0" rIns="0" bIns="0" rtlCol="0" anchor="ctr"/>
          <a:lstStyle/>
          <a:p>
            <a:pPr marL="0" indent="0">
              <a:buNone/>
            </a:pPr>
            <a:r>
              <a:rPr lang="en-US" sz="1200" b="1" dirty="0">
                <a:solidFill>
                  <a:srgbClr val="015C38"/>
                </a:solidFill>
                <a:latin typeface="Georgia" pitchFamily="34" charset="0"/>
                <a:ea typeface="Georgia" pitchFamily="34" charset="-122"/>
                <a:cs typeface="Georgia" pitchFamily="34" charset="-120"/>
              </a:rPr>
              <a:t>Disclose When Required</a:t>
            </a:r>
            <a:endParaRPr lang="en-US" sz="1200" dirty="0"/>
          </a:p>
        </p:txBody>
      </p:sp>
      <p:sp>
        <p:nvSpPr>
          <p:cNvPr id="40" name="Text 38"/>
          <p:cNvSpPr/>
          <p:nvPr/>
        </p:nvSpPr>
        <p:spPr>
          <a:xfrm>
            <a:off x="6647688" y="3236976"/>
            <a:ext cx="2057400" cy="1051560"/>
          </a:xfrm>
          <a:prstGeom prst="rect">
            <a:avLst/>
          </a:prstGeom>
          <a:noFill/>
          <a:ln/>
        </p:spPr>
        <p:txBody>
          <a:bodyPr wrap="square" lIns="0" tIns="0" rIns="0" bIns="0" rtlCol="0" anchor="t"/>
          <a:lstStyle/>
          <a:p>
            <a:pPr marL="0" indent="0">
              <a:buNone/>
            </a:pPr>
            <a:r>
              <a:rPr lang="en-US" sz="900" dirty="0">
                <a:solidFill>
                  <a:srgbClr val="4A6B5A"/>
                </a:solidFill>
                <a:latin typeface="Calibri" pitchFamily="34" charset="0"/>
                <a:ea typeface="Calibri" pitchFamily="34" charset="-122"/>
                <a:cs typeface="Calibri" pitchFamily="34" charset="-120"/>
              </a:rPr>
              <a:t>Some employers and institutions require disclosure of AI use. Know the rules for your specific application or assignment before submitting.</a:t>
            </a:r>
            <a:endParaRPr lang="en-US" sz="900" dirty="0"/>
          </a:p>
        </p:txBody>
      </p:sp>
      <p:sp>
        <p:nvSpPr>
          <p:cNvPr id="44" name="Shape 23">
            <a:extLst>
              <a:ext uri="{FF2B5EF4-FFF2-40B4-BE49-F238E27FC236}">
                <a16:creationId xmlns:a16="http://schemas.microsoft.com/office/drawing/2014/main" id="{6B5457EC-D849-9E07-67C0-9BB8C5630409}"/>
              </a:ext>
            </a:extLst>
          </p:cNvPr>
          <p:cNvSpPr/>
          <p:nvPr/>
        </p:nvSpPr>
        <p:spPr>
          <a:xfrm>
            <a:off x="0" y="4892040"/>
            <a:ext cx="9144000" cy="251460"/>
          </a:xfrm>
          <a:prstGeom prst="rect">
            <a:avLst/>
          </a:prstGeom>
          <a:solidFill>
            <a:srgbClr val="028853"/>
          </a:solidFill>
          <a:ln/>
        </p:spPr>
        <p:txBody>
          <a:bodyPr/>
          <a:lstStyle/>
          <a:p>
            <a:endParaRPr lang="en-CA"/>
          </a:p>
        </p:txBody>
      </p:sp>
      <p:sp>
        <p:nvSpPr>
          <p:cNvPr id="45" name="Text 24">
            <a:extLst>
              <a:ext uri="{FF2B5EF4-FFF2-40B4-BE49-F238E27FC236}">
                <a16:creationId xmlns:a16="http://schemas.microsoft.com/office/drawing/2014/main" id="{CFBD11A5-20CD-E3A9-3361-DFCB80CA56D8}"/>
              </a:ext>
            </a:extLst>
          </p:cNvPr>
          <p:cNvSpPr/>
          <p:nvPr/>
        </p:nvSpPr>
        <p:spPr>
          <a:xfrm>
            <a:off x="137160" y="4901184"/>
            <a:ext cx="6217920" cy="228600"/>
          </a:xfrm>
          <a:prstGeom prst="rect">
            <a:avLst/>
          </a:prstGeom>
          <a:noFill/>
          <a:ln/>
        </p:spPr>
        <p:txBody>
          <a:bodyPr wrap="square" lIns="0" tIns="0" rIns="0" bIns="0" rtlCol="0" anchor="ctr"/>
          <a:lstStyle/>
          <a:p>
            <a:pPr marL="0" indent="0">
              <a:buNone/>
            </a:pPr>
            <a:r>
              <a:rPr lang="en-US" sz="800" dirty="0">
                <a:solidFill>
                  <a:srgbClr val="FFFFFF"/>
                </a:solidFill>
                <a:latin typeface="Calibri" pitchFamily="34" charset="0"/>
                <a:ea typeface="Calibri" pitchFamily="34" charset="-122"/>
                <a:cs typeface="Calibri" pitchFamily="34" charset="-120"/>
              </a:rPr>
              <a:t>AI Aware Career Readiness Workshop – This presentation was created using Claude 4.6 and ChatGPT 5.5  Images were created by ChatGPT.</a:t>
            </a:r>
            <a:endParaRPr lang="en-US" sz="800" dirty="0"/>
          </a:p>
        </p:txBody>
      </p:sp>
      <p:sp>
        <p:nvSpPr>
          <p:cNvPr id="46" name="Text 25">
            <a:extLst>
              <a:ext uri="{FF2B5EF4-FFF2-40B4-BE49-F238E27FC236}">
                <a16:creationId xmlns:a16="http://schemas.microsoft.com/office/drawing/2014/main" id="{8E23DC8A-2716-1B3A-3EEC-92BCB93828E6}"/>
              </a:ext>
            </a:extLst>
          </p:cNvPr>
          <p:cNvSpPr/>
          <p:nvPr/>
        </p:nvSpPr>
        <p:spPr>
          <a:xfrm>
            <a:off x="6400800" y="4901184"/>
            <a:ext cx="2606040" cy="228600"/>
          </a:xfrm>
          <a:prstGeom prst="rect">
            <a:avLst/>
          </a:prstGeom>
          <a:noFill/>
          <a:ln/>
        </p:spPr>
        <p:txBody>
          <a:bodyPr wrap="square" lIns="0" tIns="0" rIns="0" bIns="0" rtlCol="0" anchor="ctr"/>
          <a:lstStyle/>
          <a:p>
            <a:pPr marL="0" indent="0" algn="r">
              <a:buNone/>
            </a:pPr>
            <a:r>
              <a:rPr lang="en-US" sz="800" dirty="0">
                <a:solidFill>
                  <a:srgbClr val="FFFFFF"/>
                </a:solidFill>
                <a:latin typeface="Calibri" pitchFamily="34" charset="0"/>
                <a:ea typeface="Calibri" pitchFamily="34" charset="-122"/>
                <a:cs typeface="Calibri" pitchFamily="34" charset="-120"/>
              </a:rPr>
              <a:t>May 12, 2026  |  12:30-1:30 PM PST</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163</TotalTime>
  <Words>5616</Words>
  <Application>Microsoft Office PowerPoint</Application>
  <PresentationFormat>On-screen Show (16:9)</PresentationFormat>
  <Paragraphs>344</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Georgia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Barry Morgan</dc:creator>
  <cp:lastModifiedBy>Barry Morgan</cp:lastModifiedBy>
  <cp:revision>1</cp:revision>
  <dcterms:modified xsi:type="dcterms:W3CDTF">2026-05-12T18:04:11Z</dcterms:modified>
</cp:coreProperties>
</file>